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4" r:id="rId9"/>
    <p:sldId id="263" r:id="rId10"/>
    <p:sldId id="265" r:id="rId11"/>
    <p:sldId id="266" r:id="rId12"/>
    <p:sldId id="267" r:id="rId13"/>
    <p:sldId id="268" r:id="rId14"/>
    <p:sldId id="269" r:id="rId15"/>
    <p:sldId id="27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5"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5"/>
  </p:normalViewPr>
  <p:slideViewPr>
    <p:cSldViewPr snapToGrid="0" snapToObjects="1" showGuides="1">
      <p:cViewPr varScale="1">
        <p:scale>
          <a:sx n="117" d="100"/>
          <a:sy n="117" d="100"/>
        </p:scale>
        <p:origin x="360" y="176"/>
      </p:cViewPr>
      <p:guideLst>
        <p:guide orient="horz" pos="2205"/>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9DF7B0-BBDD-0C4A-9CCD-2C76A47B8B02}" type="datetimeFigureOut">
              <a:rPr lang="en-US" smtClean="0"/>
              <a:t>5/16/20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E5196C-97DE-CB47-8926-DA122FE251C6}" type="slidenum">
              <a:rPr lang="en-US" smtClean="0"/>
              <a:t>‹#›</a:t>
            </a:fld>
            <a:endParaRPr lang="en-US"/>
          </a:p>
        </p:txBody>
      </p:sp>
    </p:spTree>
    <p:extLst>
      <p:ext uri="{BB962C8B-B14F-4D97-AF65-F5344CB8AC3E}">
        <p14:creationId xmlns:p14="http://schemas.microsoft.com/office/powerpoint/2010/main" val="33318278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E5196C-97DE-CB47-8926-DA122FE251C6}" type="slidenum">
              <a:rPr lang="en-US" smtClean="0"/>
              <a:t>5</a:t>
            </a:fld>
            <a:endParaRPr lang="en-US"/>
          </a:p>
        </p:txBody>
      </p:sp>
    </p:spTree>
    <p:extLst>
      <p:ext uri="{BB962C8B-B14F-4D97-AF65-F5344CB8AC3E}">
        <p14:creationId xmlns:p14="http://schemas.microsoft.com/office/powerpoint/2010/main" val="23995048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E5196C-97DE-CB47-8926-DA122FE251C6}" type="slidenum">
              <a:rPr lang="en-US" smtClean="0"/>
              <a:t>14</a:t>
            </a:fld>
            <a:endParaRPr lang="en-US"/>
          </a:p>
        </p:txBody>
      </p:sp>
    </p:spTree>
    <p:extLst>
      <p:ext uri="{BB962C8B-B14F-4D97-AF65-F5344CB8AC3E}">
        <p14:creationId xmlns:p14="http://schemas.microsoft.com/office/powerpoint/2010/main" val="2527600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E5196C-97DE-CB47-8926-DA122FE251C6}" type="slidenum">
              <a:rPr lang="en-US" smtClean="0"/>
              <a:t>15</a:t>
            </a:fld>
            <a:endParaRPr lang="en-US"/>
          </a:p>
        </p:txBody>
      </p:sp>
    </p:spTree>
    <p:extLst>
      <p:ext uri="{BB962C8B-B14F-4D97-AF65-F5344CB8AC3E}">
        <p14:creationId xmlns:p14="http://schemas.microsoft.com/office/powerpoint/2010/main" val="698502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E5196C-97DE-CB47-8926-DA122FE251C6}" type="slidenum">
              <a:rPr lang="en-US" smtClean="0"/>
              <a:t>6</a:t>
            </a:fld>
            <a:endParaRPr lang="en-US"/>
          </a:p>
        </p:txBody>
      </p:sp>
    </p:spTree>
    <p:extLst>
      <p:ext uri="{BB962C8B-B14F-4D97-AF65-F5344CB8AC3E}">
        <p14:creationId xmlns:p14="http://schemas.microsoft.com/office/powerpoint/2010/main" val="3319981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E5196C-97DE-CB47-8926-DA122FE251C6}" type="slidenum">
              <a:rPr lang="en-US" smtClean="0"/>
              <a:t>7</a:t>
            </a:fld>
            <a:endParaRPr lang="en-US"/>
          </a:p>
        </p:txBody>
      </p:sp>
    </p:spTree>
    <p:extLst>
      <p:ext uri="{BB962C8B-B14F-4D97-AF65-F5344CB8AC3E}">
        <p14:creationId xmlns:p14="http://schemas.microsoft.com/office/powerpoint/2010/main" val="2220061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E5196C-97DE-CB47-8926-DA122FE251C6}" type="slidenum">
              <a:rPr lang="en-US" smtClean="0"/>
              <a:t>8</a:t>
            </a:fld>
            <a:endParaRPr lang="en-US"/>
          </a:p>
        </p:txBody>
      </p:sp>
    </p:spTree>
    <p:extLst>
      <p:ext uri="{BB962C8B-B14F-4D97-AF65-F5344CB8AC3E}">
        <p14:creationId xmlns:p14="http://schemas.microsoft.com/office/powerpoint/2010/main" val="3315216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E5196C-97DE-CB47-8926-DA122FE251C6}" type="slidenum">
              <a:rPr lang="en-US" smtClean="0"/>
              <a:t>9</a:t>
            </a:fld>
            <a:endParaRPr lang="en-US"/>
          </a:p>
        </p:txBody>
      </p:sp>
    </p:spTree>
    <p:extLst>
      <p:ext uri="{BB962C8B-B14F-4D97-AF65-F5344CB8AC3E}">
        <p14:creationId xmlns:p14="http://schemas.microsoft.com/office/powerpoint/2010/main" val="3110842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E5196C-97DE-CB47-8926-DA122FE251C6}" type="slidenum">
              <a:rPr lang="en-US" smtClean="0"/>
              <a:t>10</a:t>
            </a:fld>
            <a:endParaRPr lang="en-US"/>
          </a:p>
        </p:txBody>
      </p:sp>
    </p:spTree>
    <p:extLst>
      <p:ext uri="{BB962C8B-B14F-4D97-AF65-F5344CB8AC3E}">
        <p14:creationId xmlns:p14="http://schemas.microsoft.com/office/powerpoint/2010/main" val="4258077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E5196C-97DE-CB47-8926-DA122FE251C6}" type="slidenum">
              <a:rPr lang="en-US" smtClean="0"/>
              <a:t>11</a:t>
            </a:fld>
            <a:endParaRPr lang="en-US"/>
          </a:p>
        </p:txBody>
      </p:sp>
    </p:spTree>
    <p:extLst>
      <p:ext uri="{BB962C8B-B14F-4D97-AF65-F5344CB8AC3E}">
        <p14:creationId xmlns:p14="http://schemas.microsoft.com/office/powerpoint/2010/main" val="3265400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E5196C-97DE-CB47-8926-DA122FE251C6}" type="slidenum">
              <a:rPr lang="en-US" smtClean="0"/>
              <a:t>12</a:t>
            </a:fld>
            <a:endParaRPr lang="en-US"/>
          </a:p>
        </p:txBody>
      </p:sp>
    </p:spTree>
    <p:extLst>
      <p:ext uri="{BB962C8B-B14F-4D97-AF65-F5344CB8AC3E}">
        <p14:creationId xmlns:p14="http://schemas.microsoft.com/office/powerpoint/2010/main" val="8757809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E5196C-97DE-CB47-8926-DA122FE251C6}" type="slidenum">
              <a:rPr lang="en-US" smtClean="0"/>
              <a:t>13</a:t>
            </a:fld>
            <a:endParaRPr lang="en-US"/>
          </a:p>
        </p:txBody>
      </p:sp>
    </p:spTree>
    <p:extLst>
      <p:ext uri="{BB962C8B-B14F-4D97-AF65-F5344CB8AC3E}">
        <p14:creationId xmlns:p14="http://schemas.microsoft.com/office/powerpoint/2010/main" val="41863035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B3DD8-30CF-B942-A59B-E025E6FF81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11ACB4-D6D4-0A43-87DD-6BAA6B2A8D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3FBCC9E-166C-3C4F-B6A8-69B958707172}"/>
              </a:ext>
            </a:extLst>
          </p:cNvPr>
          <p:cNvSpPr>
            <a:spLocks noGrp="1"/>
          </p:cNvSpPr>
          <p:nvPr>
            <p:ph type="dt" sz="half" idx="10"/>
          </p:nvPr>
        </p:nvSpPr>
        <p:spPr/>
        <p:txBody>
          <a:bodyPr/>
          <a:lstStyle/>
          <a:p>
            <a:fld id="{E38F131A-DAA1-F24D-8D62-6D57D48346FE}" type="datetimeFigureOut">
              <a:rPr lang="en-US" smtClean="0"/>
              <a:t>5/16/20</a:t>
            </a:fld>
            <a:endParaRPr lang="en-US"/>
          </a:p>
        </p:txBody>
      </p:sp>
      <p:sp>
        <p:nvSpPr>
          <p:cNvPr id="5" name="Footer Placeholder 4">
            <a:extLst>
              <a:ext uri="{FF2B5EF4-FFF2-40B4-BE49-F238E27FC236}">
                <a16:creationId xmlns:a16="http://schemas.microsoft.com/office/drawing/2014/main" id="{41E37A38-ADC5-5047-970D-5B5A33CC04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9B2282-EB29-D64E-9B1C-B4BA81798384}"/>
              </a:ext>
            </a:extLst>
          </p:cNvPr>
          <p:cNvSpPr>
            <a:spLocks noGrp="1"/>
          </p:cNvSpPr>
          <p:nvPr>
            <p:ph type="sldNum" sz="quarter" idx="12"/>
          </p:nvPr>
        </p:nvSpPr>
        <p:spPr/>
        <p:txBody>
          <a:bodyPr/>
          <a:lstStyle/>
          <a:p>
            <a:fld id="{FED5104F-F83D-C94D-9B01-52DE0536147B}" type="slidenum">
              <a:rPr lang="en-US" smtClean="0"/>
              <a:t>‹#›</a:t>
            </a:fld>
            <a:endParaRPr lang="en-US"/>
          </a:p>
        </p:txBody>
      </p:sp>
    </p:spTree>
    <p:extLst>
      <p:ext uri="{BB962C8B-B14F-4D97-AF65-F5344CB8AC3E}">
        <p14:creationId xmlns:p14="http://schemas.microsoft.com/office/powerpoint/2010/main" val="3156549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3D244-4F7C-7243-A063-C4798ACBF7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DF1A82-0E65-314C-9EC4-839D8E741F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C23B5E-FC6D-D64F-87A6-6C44DBBD3F15}"/>
              </a:ext>
            </a:extLst>
          </p:cNvPr>
          <p:cNvSpPr>
            <a:spLocks noGrp="1"/>
          </p:cNvSpPr>
          <p:nvPr>
            <p:ph type="dt" sz="half" idx="10"/>
          </p:nvPr>
        </p:nvSpPr>
        <p:spPr/>
        <p:txBody>
          <a:bodyPr/>
          <a:lstStyle/>
          <a:p>
            <a:fld id="{E38F131A-DAA1-F24D-8D62-6D57D48346FE}" type="datetimeFigureOut">
              <a:rPr lang="en-US" smtClean="0"/>
              <a:t>5/16/20</a:t>
            </a:fld>
            <a:endParaRPr lang="en-US"/>
          </a:p>
        </p:txBody>
      </p:sp>
      <p:sp>
        <p:nvSpPr>
          <p:cNvPr id="5" name="Footer Placeholder 4">
            <a:extLst>
              <a:ext uri="{FF2B5EF4-FFF2-40B4-BE49-F238E27FC236}">
                <a16:creationId xmlns:a16="http://schemas.microsoft.com/office/drawing/2014/main" id="{8D24DC65-FABC-F349-A7E6-F6896FB1B5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5B78D0-A55C-C342-AD98-603983D18B55}"/>
              </a:ext>
            </a:extLst>
          </p:cNvPr>
          <p:cNvSpPr>
            <a:spLocks noGrp="1"/>
          </p:cNvSpPr>
          <p:nvPr>
            <p:ph type="sldNum" sz="quarter" idx="12"/>
          </p:nvPr>
        </p:nvSpPr>
        <p:spPr/>
        <p:txBody>
          <a:bodyPr/>
          <a:lstStyle/>
          <a:p>
            <a:fld id="{FED5104F-F83D-C94D-9B01-52DE0536147B}" type="slidenum">
              <a:rPr lang="en-US" smtClean="0"/>
              <a:t>‹#›</a:t>
            </a:fld>
            <a:endParaRPr lang="en-US"/>
          </a:p>
        </p:txBody>
      </p:sp>
    </p:spTree>
    <p:extLst>
      <p:ext uri="{BB962C8B-B14F-4D97-AF65-F5344CB8AC3E}">
        <p14:creationId xmlns:p14="http://schemas.microsoft.com/office/powerpoint/2010/main" val="798610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0D11EF-E043-1B49-A174-E7DF4DC465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DE6E9C0-5013-2346-A720-CC3D0FDBA7A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F6F84C-ED21-984D-B4A0-CF0914B1B8A6}"/>
              </a:ext>
            </a:extLst>
          </p:cNvPr>
          <p:cNvSpPr>
            <a:spLocks noGrp="1"/>
          </p:cNvSpPr>
          <p:nvPr>
            <p:ph type="dt" sz="half" idx="10"/>
          </p:nvPr>
        </p:nvSpPr>
        <p:spPr/>
        <p:txBody>
          <a:bodyPr/>
          <a:lstStyle/>
          <a:p>
            <a:fld id="{E38F131A-DAA1-F24D-8D62-6D57D48346FE}" type="datetimeFigureOut">
              <a:rPr lang="en-US" smtClean="0"/>
              <a:t>5/16/20</a:t>
            </a:fld>
            <a:endParaRPr lang="en-US"/>
          </a:p>
        </p:txBody>
      </p:sp>
      <p:sp>
        <p:nvSpPr>
          <p:cNvPr id="5" name="Footer Placeholder 4">
            <a:extLst>
              <a:ext uri="{FF2B5EF4-FFF2-40B4-BE49-F238E27FC236}">
                <a16:creationId xmlns:a16="http://schemas.microsoft.com/office/drawing/2014/main" id="{C4FA2C58-C0EE-E342-8C83-C1E31EA570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2EAE3E-1627-3F46-A0C8-8F44D95BD795}"/>
              </a:ext>
            </a:extLst>
          </p:cNvPr>
          <p:cNvSpPr>
            <a:spLocks noGrp="1"/>
          </p:cNvSpPr>
          <p:nvPr>
            <p:ph type="sldNum" sz="quarter" idx="12"/>
          </p:nvPr>
        </p:nvSpPr>
        <p:spPr/>
        <p:txBody>
          <a:bodyPr/>
          <a:lstStyle/>
          <a:p>
            <a:fld id="{FED5104F-F83D-C94D-9B01-52DE0536147B}" type="slidenum">
              <a:rPr lang="en-US" smtClean="0"/>
              <a:t>‹#›</a:t>
            </a:fld>
            <a:endParaRPr lang="en-US"/>
          </a:p>
        </p:txBody>
      </p:sp>
    </p:spTree>
    <p:extLst>
      <p:ext uri="{BB962C8B-B14F-4D97-AF65-F5344CB8AC3E}">
        <p14:creationId xmlns:p14="http://schemas.microsoft.com/office/powerpoint/2010/main" val="1665790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A9B69-923F-A140-9DA2-94F8E03CB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E971C8-98B2-274D-B813-B603181EB7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750BA0-6B1F-9946-9BDE-01F6C5D8E38A}"/>
              </a:ext>
            </a:extLst>
          </p:cNvPr>
          <p:cNvSpPr>
            <a:spLocks noGrp="1"/>
          </p:cNvSpPr>
          <p:nvPr>
            <p:ph type="dt" sz="half" idx="10"/>
          </p:nvPr>
        </p:nvSpPr>
        <p:spPr/>
        <p:txBody>
          <a:bodyPr/>
          <a:lstStyle/>
          <a:p>
            <a:fld id="{E38F131A-DAA1-F24D-8D62-6D57D48346FE}" type="datetimeFigureOut">
              <a:rPr lang="en-US" smtClean="0"/>
              <a:t>5/16/20</a:t>
            </a:fld>
            <a:endParaRPr lang="en-US"/>
          </a:p>
        </p:txBody>
      </p:sp>
      <p:sp>
        <p:nvSpPr>
          <p:cNvPr id="5" name="Footer Placeholder 4">
            <a:extLst>
              <a:ext uri="{FF2B5EF4-FFF2-40B4-BE49-F238E27FC236}">
                <a16:creationId xmlns:a16="http://schemas.microsoft.com/office/drawing/2014/main" id="{B539F86A-2C89-7F43-BB93-4F430D3638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D18AAA-E7B7-B149-8517-8968793B0BEC}"/>
              </a:ext>
            </a:extLst>
          </p:cNvPr>
          <p:cNvSpPr>
            <a:spLocks noGrp="1"/>
          </p:cNvSpPr>
          <p:nvPr>
            <p:ph type="sldNum" sz="quarter" idx="12"/>
          </p:nvPr>
        </p:nvSpPr>
        <p:spPr/>
        <p:txBody>
          <a:bodyPr/>
          <a:lstStyle/>
          <a:p>
            <a:fld id="{FED5104F-F83D-C94D-9B01-52DE0536147B}" type="slidenum">
              <a:rPr lang="en-US" smtClean="0"/>
              <a:t>‹#›</a:t>
            </a:fld>
            <a:endParaRPr lang="en-US"/>
          </a:p>
        </p:txBody>
      </p:sp>
    </p:spTree>
    <p:extLst>
      <p:ext uri="{BB962C8B-B14F-4D97-AF65-F5344CB8AC3E}">
        <p14:creationId xmlns:p14="http://schemas.microsoft.com/office/powerpoint/2010/main" val="790237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25D0D-5DF3-AC41-BE4A-C6F8988E85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68FD163-1954-BB42-BAD6-006D18208E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AF3C301-4FF8-5343-BC29-CF4E4F6078F9}"/>
              </a:ext>
            </a:extLst>
          </p:cNvPr>
          <p:cNvSpPr>
            <a:spLocks noGrp="1"/>
          </p:cNvSpPr>
          <p:nvPr>
            <p:ph type="dt" sz="half" idx="10"/>
          </p:nvPr>
        </p:nvSpPr>
        <p:spPr/>
        <p:txBody>
          <a:bodyPr/>
          <a:lstStyle/>
          <a:p>
            <a:fld id="{E38F131A-DAA1-F24D-8D62-6D57D48346FE}" type="datetimeFigureOut">
              <a:rPr lang="en-US" smtClean="0"/>
              <a:t>5/16/20</a:t>
            </a:fld>
            <a:endParaRPr lang="en-US"/>
          </a:p>
        </p:txBody>
      </p:sp>
      <p:sp>
        <p:nvSpPr>
          <p:cNvPr id="5" name="Footer Placeholder 4">
            <a:extLst>
              <a:ext uri="{FF2B5EF4-FFF2-40B4-BE49-F238E27FC236}">
                <a16:creationId xmlns:a16="http://schemas.microsoft.com/office/drawing/2014/main" id="{D8F2D97A-A5DF-E542-8B25-7AA33D8C65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9712BD-5C31-E547-B586-9FAED4FA08E3}"/>
              </a:ext>
            </a:extLst>
          </p:cNvPr>
          <p:cNvSpPr>
            <a:spLocks noGrp="1"/>
          </p:cNvSpPr>
          <p:nvPr>
            <p:ph type="sldNum" sz="quarter" idx="12"/>
          </p:nvPr>
        </p:nvSpPr>
        <p:spPr/>
        <p:txBody>
          <a:bodyPr/>
          <a:lstStyle/>
          <a:p>
            <a:fld id="{FED5104F-F83D-C94D-9B01-52DE0536147B}" type="slidenum">
              <a:rPr lang="en-US" smtClean="0"/>
              <a:t>‹#›</a:t>
            </a:fld>
            <a:endParaRPr lang="en-US"/>
          </a:p>
        </p:txBody>
      </p:sp>
    </p:spTree>
    <p:extLst>
      <p:ext uri="{BB962C8B-B14F-4D97-AF65-F5344CB8AC3E}">
        <p14:creationId xmlns:p14="http://schemas.microsoft.com/office/powerpoint/2010/main" val="3949477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49262-DCFC-8A4C-AB24-06A2E415B0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769A00-3902-C641-8452-8F31E94831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278AF79-D1B0-054D-96F1-08F2C209B7D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DD7775-3D84-5F46-AA09-58FECCA41FD0}"/>
              </a:ext>
            </a:extLst>
          </p:cNvPr>
          <p:cNvSpPr>
            <a:spLocks noGrp="1"/>
          </p:cNvSpPr>
          <p:nvPr>
            <p:ph type="dt" sz="half" idx="10"/>
          </p:nvPr>
        </p:nvSpPr>
        <p:spPr/>
        <p:txBody>
          <a:bodyPr/>
          <a:lstStyle/>
          <a:p>
            <a:fld id="{E38F131A-DAA1-F24D-8D62-6D57D48346FE}" type="datetimeFigureOut">
              <a:rPr lang="en-US" smtClean="0"/>
              <a:t>5/16/20</a:t>
            </a:fld>
            <a:endParaRPr lang="en-US"/>
          </a:p>
        </p:txBody>
      </p:sp>
      <p:sp>
        <p:nvSpPr>
          <p:cNvPr id="6" name="Footer Placeholder 5">
            <a:extLst>
              <a:ext uri="{FF2B5EF4-FFF2-40B4-BE49-F238E27FC236}">
                <a16:creationId xmlns:a16="http://schemas.microsoft.com/office/drawing/2014/main" id="{D9D087A1-9C97-3243-B61B-8A5EF320B7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CC0B1B-64C3-CC40-90B1-D7BFC753B179}"/>
              </a:ext>
            </a:extLst>
          </p:cNvPr>
          <p:cNvSpPr>
            <a:spLocks noGrp="1"/>
          </p:cNvSpPr>
          <p:nvPr>
            <p:ph type="sldNum" sz="quarter" idx="12"/>
          </p:nvPr>
        </p:nvSpPr>
        <p:spPr/>
        <p:txBody>
          <a:bodyPr/>
          <a:lstStyle/>
          <a:p>
            <a:fld id="{FED5104F-F83D-C94D-9B01-52DE0536147B}" type="slidenum">
              <a:rPr lang="en-US" smtClean="0"/>
              <a:t>‹#›</a:t>
            </a:fld>
            <a:endParaRPr lang="en-US"/>
          </a:p>
        </p:txBody>
      </p:sp>
    </p:spTree>
    <p:extLst>
      <p:ext uri="{BB962C8B-B14F-4D97-AF65-F5344CB8AC3E}">
        <p14:creationId xmlns:p14="http://schemas.microsoft.com/office/powerpoint/2010/main" val="1551842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89C2D-4A50-A540-AFFE-B786436B0E0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6488E8B-66B3-284A-BAAF-50EEB0482C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3D2272-AE99-CE47-BF90-8E82C7ABAA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C52123-C067-DE42-8DDC-3CBDE96E3C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C84D08-A922-9B40-9D8B-F799F5C8FD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97ECDD-7807-4344-99B0-D308022175EE}"/>
              </a:ext>
            </a:extLst>
          </p:cNvPr>
          <p:cNvSpPr>
            <a:spLocks noGrp="1"/>
          </p:cNvSpPr>
          <p:nvPr>
            <p:ph type="dt" sz="half" idx="10"/>
          </p:nvPr>
        </p:nvSpPr>
        <p:spPr/>
        <p:txBody>
          <a:bodyPr/>
          <a:lstStyle/>
          <a:p>
            <a:fld id="{E38F131A-DAA1-F24D-8D62-6D57D48346FE}" type="datetimeFigureOut">
              <a:rPr lang="en-US" smtClean="0"/>
              <a:t>5/16/20</a:t>
            </a:fld>
            <a:endParaRPr lang="en-US"/>
          </a:p>
        </p:txBody>
      </p:sp>
      <p:sp>
        <p:nvSpPr>
          <p:cNvPr id="8" name="Footer Placeholder 7">
            <a:extLst>
              <a:ext uri="{FF2B5EF4-FFF2-40B4-BE49-F238E27FC236}">
                <a16:creationId xmlns:a16="http://schemas.microsoft.com/office/drawing/2014/main" id="{06E36E5E-9424-6345-9238-BDAB4922F8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56585C-624F-7E49-8E7D-57C09518FA71}"/>
              </a:ext>
            </a:extLst>
          </p:cNvPr>
          <p:cNvSpPr>
            <a:spLocks noGrp="1"/>
          </p:cNvSpPr>
          <p:nvPr>
            <p:ph type="sldNum" sz="quarter" idx="12"/>
          </p:nvPr>
        </p:nvSpPr>
        <p:spPr/>
        <p:txBody>
          <a:bodyPr/>
          <a:lstStyle/>
          <a:p>
            <a:fld id="{FED5104F-F83D-C94D-9B01-52DE0536147B}" type="slidenum">
              <a:rPr lang="en-US" smtClean="0"/>
              <a:t>‹#›</a:t>
            </a:fld>
            <a:endParaRPr lang="en-US"/>
          </a:p>
        </p:txBody>
      </p:sp>
    </p:spTree>
    <p:extLst>
      <p:ext uri="{BB962C8B-B14F-4D97-AF65-F5344CB8AC3E}">
        <p14:creationId xmlns:p14="http://schemas.microsoft.com/office/powerpoint/2010/main" val="888985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0D8F9-67CB-DF4D-8484-2E644940C6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EBD53-5062-EE43-9B58-62D56855AF8F}"/>
              </a:ext>
            </a:extLst>
          </p:cNvPr>
          <p:cNvSpPr>
            <a:spLocks noGrp="1"/>
          </p:cNvSpPr>
          <p:nvPr>
            <p:ph type="dt" sz="half" idx="10"/>
          </p:nvPr>
        </p:nvSpPr>
        <p:spPr/>
        <p:txBody>
          <a:bodyPr/>
          <a:lstStyle/>
          <a:p>
            <a:fld id="{E38F131A-DAA1-F24D-8D62-6D57D48346FE}" type="datetimeFigureOut">
              <a:rPr lang="en-US" smtClean="0"/>
              <a:t>5/16/20</a:t>
            </a:fld>
            <a:endParaRPr lang="en-US"/>
          </a:p>
        </p:txBody>
      </p:sp>
      <p:sp>
        <p:nvSpPr>
          <p:cNvPr id="4" name="Footer Placeholder 3">
            <a:extLst>
              <a:ext uri="{FF2B5EF4-FFF2-40B4-BE49-F238E27FC236}">
                <a16:creationId xmlns:a16="http://schemas.microsoft.com/office/drawing/2014/main" id="{3773F173-43DF-7D46-933D-41B09A3FD0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D6424C-F286-E04B-BF7A-F4388CD17F31}"/>
              </a:ext>
            </a:extLst>
          </p:cNvPr>
          <p:cNvSpPr>
            <a:spLocks noGrp="1"/>
          </p:cNvSpPr>
          <p:nvPr>
            <p:ph type="sldNum" sz="quarter" idx="12"/>
          </p:nvPr>
        </p:nvSpPr>
        <p:spPr/>
        <p:txBody>
          <a:bodyPr/>
          <a:lstStyle/>
          <a:p>
            <a:fld id="{FED5104F-F83D-C94D-9B01-52DE0536147B}" type="slidenum">
              <a:rPr lang="en-US" smtClean="0"/>
              <a:t>‹#›</a:t>
            </a:fld>
            <a:endParaRPr lang="en-US"/>
          </a:p>
        </p:txBody>
      </p:sp>
    </p:spTree>
    <p:extLst>
      <p:ext uri="{BB962C8B-B14F-4D97-AF65-F5344CB8AC3E}">
        <p14:creationId xmlns:p14="http://schemas.microsoft.com/office/powerpoint/2010/main" val="3804451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E22E3E-FAB9-6E4E-BD51-F90FFE3602C4}"/>
              </a:ext>
            </a:extLst>
          </p:cNvPr>
          <p:cNvSpPr>
            <a:spLocks noGrp="1"/>
          </p:cNvSpPr>
          <p:nvPr>
            <p:ph type="dt" sz="half" idx="10"/>
          </p:nvPr>
        </p:nvSpPr>
        <p:spPr/>
        <p:txBody>
          <a:bodyPr/>
          <a:lstStyle/>
          <a:p>
            <a:fld id="{E38F131A-DAA1-F24D-8D62-6D57D48346FE}" type="datetimeFigureOut">
              <a:rPr lang="en-US" smtClean="0"/>
              <a:t>5/16/20</a:t>
            </a:fld>
            <a:endParaRPr lang="en-US"/>
          </a:p>
        </p:txBody>
      </p:sp>
      <p:sp>
        <p:nvSpPr>
          <p:cNvPr id="3" name="Footer Placeholder 2">
            <a:extLst>
              <a:ext uri="{FF2B5EF4-FFF2-40B4-BE49-F238E27FC236}">
                <a16:creationId xmlns:a16="http://schemas.microsoft.com/office/drawing/2014/main" id="{8B2D562B-DD83-3648-A654-A2FA8BCFDD8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ABD9F1-5C2B-C04B-AE3F-10F68F250C23}"/>
              </a:ext>
            </a:extLst>
          </p:cNvPr>
          <p:cNvSpPr>
            <a:spLocks noGrp="1"/>
          </p:cNvSpPr>
          <p:nvPr>
            <p:ph type="sldNum" sz="quarter" idx="12"/>
          </p:nvPr>
        </p:nvSpPr>
        <p:spPr/>
        <p:txBody>
          <a:bodyPr/>
          <a:lstStyle/>
          <a:p>
            <a:fld id="{FED5104F-F83D-C94D-9B01-52DE0536147B}" type="slidenum">
              <a:rPr lang="en-US" smtClean="0"/>
              <a:t>‹#›</a:t>
            </a:fld>
            <a:endParaRPr lang="en-US"/>
          </a:p>
        </p:txBody>
      </p:sp>
    </p:spTree>
    <p:extLst>
      <p:ext uri="{BB962C8B-B14F-4D97-AF65-F5344CB8AC3E}">
        <p14:creationId xmlns:p14="http://schemas.microsoft.com/office/powerpoint/2010/main" val="34011876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BF7DB-B989-CE4D-8E30-C17EA6C29C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6F1B7A-CC18-A840-8A13-B560DAE55E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E2F611-1D7C-634A-84FA-02C49D0A1A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1184B-4EF8-094F-83B0-3C0138A73CB1}"/>
              </a:ext>
            </a:extLst>
          </p:cNvPr>
          <p:cNvSpPr>
            <a:spLocks noGrp="1"/>
          </p:cNvSpPr>
          <p:nvPr>
            <p:ph type="dt" sz="half" idx="10"/>
          </p:nvPr>
        </p:nvSpPr>
        <p:spPr/>
        <p:txBody>
          <a:bodyPr/>
          <a:lstStyle/>
          <a:p>
            <a:fld id="{E38F131A-DAA1-F24D-8D62-6D57D48346FE}" type="datetimeFigureOut">
              <a:rPr lang="en-US" smtClean="0"/>
              <a:t>5/16/20</a:t>
            </a:fld>
            <a:endParaRPr lang="en-US"/>
          </a:p>
        </p:txBody>
      </p:sp>
      <p:sp>
        <p:nvSpPr>
          <p:cNvPr id="6" name="Footer Placeholder 5">
            <a:extLst>
              <a:ext uri="{FF2B5EF4-FFF2-40B4-BE49-F238E27FC236}">
                <a16:creationId xmlns:a16="http://schemas.microsoft.com/office/drawing/2014/main" id="{A51071BF-6F57-C344-831A-B252795C8A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3563C3-59B8-484D-9ED8-E920B0BDC513}"/>
              </a:ext>
            </a:extLst>
          </p:cNvPr>
          <p:cNvSpPr>
            <a:spLocks noGrp="1"/>
          </p:cNvSpPr>
          <p:nvPr>
            <p:ph type="sldNum" sz="quarter" idx="12"/>
          </p:nvPr>
        </p:nvSpPr>
        <p:spPr/>
        <p:txBody>
          <a:bodyPr/>
          <a:lstStyle/>
          <a:p>
            <a:fld id="{FED5104F-F83D-C94D-9B01-52DE0536147B}" type="slidenum">
              <a:rPr lang="en-US" smtClean="0"/>
              <a:t>‹#›</a:t>
            </a:fld>
            <a:endParaRPr lang="en-US"/>
          </a:p>
        </p:txBody>
      </p:sp>
    </p:spTree>
    <p:extLst>
      <p:ext uri="{BB962C8B-B14F-4D97-AF65-F5344CB8AC3E}">
        <p14:creationId xmlns:p14="http://schemas.microsoft.com/office/powerpoint/2010/main" val="1541292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97E5F-41D5-BA40-B50B-CB1122856D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1116671-B59D-1549-8A1B-B282CA14C9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01E15D2-87C3-2043-9620-AFC7573A8F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121D5E-F766-0E4B-A592-02C13EDE0DAA}"/>
              </a:ext>
            </a:extLst>
          </p:cNvPr>
          <p:cNvSpPr>
            <a:spLocks noGrp="1"/>
          </p:cNvSpPr>
          <p:nvPr>
            <p:ph type="dt" sz="half" idx="10"/>
          </p:nvPr>
        </p:nvSpPr>
        <p:spPr/>
        <p:txBody>
          <a:bodyPr/>
          <a:lstStyle/>
          <a:p>
            <a:fld id="{E38F131A-DAA1-F24D-8D62-6D57D48346FE}" type="datetimeFigureOut">
              <a:rPr lang="en-US" smtClean="0"/>
              <a:t>5/16/20</a:t>
            </a:fld>
            <a:endParaRPr lang="en-US"/>
          </a:p>
        </p:txBody>
      </p:sp>
      <p:sp>
        <p:nvSpPr>
          <p:cNvPr id="6" name="Footer Placeholder 5">
            <a:extLst>
              <a:ext uri="{FF2B5EF4-FFF2-40B4-BE49-F238E27FC236}">
                <a16:creationId xmlns:a16="http://schemas.microsoft.com/office/drawing/2014/main" id="{2320DCAB-AABC-C947-AA7F-22BDAF10A8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A3FA37-1EB8-4640-B5FF-896C1E67538F}"/>
              </a:ext>
            </a:extLst>
          </p:cNvPr>
          <p:cNvSpPr>
            <a:spLocks noGrp="1"/>
          </p:cNvSpPr>
          <p:nvPr>
            <p:ph type="sldNum" sz="quarter" idx="12"/>
          </p:nvPr>
        </p:nvSpPr>
        <p:spPr/>
        <p:txBody>
          <a:bodyPr/>
          <a:lstStyle/>
          <a:p>
            <a:fld id="{FED5104F-F83D-C94D-9B01-52DE0536147B}" type="slidenum">
              <a:rPr lang="en-US" smtClean="0"/>
              <a:t>‹#›</a:t>
            </a:fld>
            <a:endParaRPr lang="en-US"/>
          </a:p>
        </p:txBody>
      </p:sp>
    </p:spTree>
    <p:extLst>
      <p:ext uri="{BB962C8B-B14F-4D97-AF65-F5344CB8AC3E}">
        <p14:creationId xmlns:p14="http://schemas.microsoft.com/office/powerpoint/2010/main" val="28449271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C6DFEA-4199-E347-9E46-4E0819DC35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E22F8E-08E0-CF49-970B-31D4693C11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A1AFD2-ABB8-8645-8C0E-5B840AE3AA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8F131A-DAA1-F24D-8D62-6D57D48346FE}" type="datetimeFigureOut">
              <a:rPr lang="en-US" smtClean="0"/>
              <a:t>5/16/20</a:t>
            </a:fld>
            <a:endParaRPr lang="en-US"/>
          </a:p>
        </p:txBody>
      </p:sp>
      <p:sp>
        <p:nvSpPr>
          <p:cNvPr id="5" name="Footer Placeholder 4">
            <a:extLst>
              <a:ext uri="{FF2B5EF4-FFF2-40B4-BE49-F238E27FC236}">
                <a16:creationId xmlns:a16="http://schemas.microsoft.com/office/drawing/2014/main" id="{CE219D1D-CCD9-7146-B843-5400722348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46D2B74-6E5F-434C-9C97-E0C0475B32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D5104F-F83D-C94D-9B01-52DE0536147B}" type="slidenum">
              <a:rPr lang="en-US" smtClean="0"/>
              <a:t>‹#›</a:t>
            </a:fld>
            <a:endParaRPr lang="en-US"/>
          </a:p>
        </p:txBody>
      </p:sp>
    </p:spTree>
    <p:extLst>
      <p:ext uri="{BB962C8B-B14F-4D97-AF65-F5344CB8AC3E}">
        <p14:creationId xmlns:p14="http://schemas.microsoft.com/office/powerpoint/2010/main" val="2988316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42EDDF-001D-D645-9E64-0EB0B93B54FE}"/>
              </a:ext>
            </a:extLst>
          </p:cNvPr>
          <p:cNvPicPr>
            <a:picLocks noChangeAspect="1"/>
          </p:cNvPicPr>
          <p:nvPr/>
        </p:nvPicPr>
        <p:blipFill rotWithShape="1">
          <a:blip r:embed="rId2" cstate="email">
            <a:alphaModFix amt="50000"/>
            <a:extLst>
              <a:ext uri="{28A0092B-C50C-407E-A947-70E740481C1C}">
                <a14:useLocalDpi xmlns:a14="http://schemas.microsoft.com/office/drawing/2010/main"/>
              </a:ext>
            </a:extLst>
          </a:blip>
          <a:srcRect l="-37" r="-37"/>
          <a:stretch/>
        </p:blipFill>
        <p:spPr>
          <a:xfrm>
            <a:off x="-114300" y="0"/>
            <a:ext cx="12306300" cy="6858000"/>
          </a:xfrm>
          <a:prstGeom prst="rect">
            <a:avLst/>
          </a:prstGeom>
        </p:spPr>
      </p:pic>
      <p:sp>
        <p:nvSpPr>
          <p:cNvPr id="6" name="Rectangle 5">
            <a:extLst>
              <a:ext uri="{FF2B5EF4-FFF2-40B4-BE49-F238E27FC236}">
                <a16:creationId xmlns:a16="http://schemas.microsoft.com/office/drawing/2014/main" id="{DE458A37-E217-8844-B939-E1970EB170BC}"/>
              </a:ext>
            </a:extLst>
          </p:cNvPr>
          <p:cNvSpPr/>
          <p:nvPr/>
        </p:nvSpPr>
        <p:spPr>
          <a:xfrm>
            <a:off x="1472241" y="1712343"/>
            <a:ext cx="9247517" cy="3433313"/>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t>WHERE TO START A NEW CAFÉ IN BANGKOK?</a:t>
            </a:r>
            <a:endParaRPr lang="en-US" sz="3200" dirty="0"/>
          </a:p>
        </p:txBody>
      </p:sp>
    </p:spTree>
    <p:extLst>
      <p:ext uri="{BB962C8B-B14F-4D97-AF65-F5344CB8AC3E}">
        <p14:creationId xmlns:p14="http://schemas.microsoft.com/office/powerpoint/2010/main" val="8714890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B6A7578-52F7-594D-93B8-274BE4A93F55}"/>
              </a:ext>
            </a:extLst>
          </p:cNvPr>
          <p:cNvPicPr>
            <a:picLocks noChangeAspect="1"/>
          </p:cNvPicPr>
          <p:nvPr/>
        </p:nvPicPr>
        <p:blipFill rotWithShape="1">
          <a:blip r:embed="rId3" cstate="email">
            <a:alphaModFix amt="50000"/>
            <a:extLst>
              <a:ext uri="{28A0092B-C50C-407E-A947-70E740481C1C}">
                <a14:useLocalDpi xmlns:a14="http://schemas.microsoft.com/office/drawing/2010/main"/>
              </a:ext>
            </a:extLst>
          </a:blip>
          <a:srcRect l="-37" r="-37"/>
          <a:stretch/>
        </p:blipFill>
        <p:spPr>
          <a:xfrm>
            <a:off x="0" y="-1"/>
            <a:ext cx="12192000" cy="1174049"/>
          </a:xfrm>
          <a:prstGeom prst="rect">
            <a:avLst/>
          </a:prstGeom>
        </p:spPr>
      </p:pic>
      <p:sp>
        <p:nvSpPr>
          <p:cNvPr id="7" name="Rectangle 6">
            <a:extLst>
              <a:ext uri="{FF2B5EF4-FFF2-40B4-BE49-F238E27FC236}">
                <a16:creationId xmlns:a16="http://schemas.microsoft.com/office/drawing/2014/main" id="{C3FA4DB0-0444-BD4B-8419-FD6C5102BF37}"/>
              </a:ext>
            </a:extLst>
          </p:cNvPr>
          <p:cNvSpPr/>
          <p:nvPr/>
        </p:nvSpPr>
        <p:spPr>
          <a:xfrm>
            <a:off x="0" y="0"/>
            <a:ext cx="12192000" cy="1174049"/>
          </a:xfrm>
          <a:prstGeom prst="rect">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E1DB9A7-32B2-8B44-9576-74C93B97FC56}"/>
              </a:ext>
            </a:extLst>
          </p:cNvPr>
          <p:cNvSpPr/>
          <p:nvPr/>
        </p:nvSpPr>
        <p:spPr>
          <a:xfrm>
            <a:off x="5353649" y="402358"/>
            <a:ext cx="1484702" cy="369332"/>
          </a:xfrm>
          <a:prstGeom prst="rect">
            <a:avLst/>
          </a:prstGeom>
        </p:spPr>
        <p:txBody>
          <a:bodyPr wrap="none">
            <a:spAutoFit/>
          </a:bodyPr>
          <a:lstStyle/>
          <a:p>
            <a:r>
              <a:rPr lang="en-US" b="1" dirty="0"/>
              <a:t>THE MODELS</a:t>
            </a:r>
            <a:r>
              <a:rPr lang="en-US" dirty="0">
                <a:effectLst/>
              </a:rPr>
              <a:t> </a:t>
            </a:r>
            <a:endParaRPr lang="en-US" dirty="0"/>
          </a:p>
        </p:txBody>
      </p:sp>
      <p:sp>
        <p:nvSpPr>
          <p:cNvPr id="10" name="Rectangle 9">
            <a:extLst>
              <a:ext uri="{FF2B5EF4-FFF2-40B4-BE49-F238E27FC236}">
                <a16:creationId xmlns:a16="http://schemas.microsoft.com/office/drawing/2014/main" id="{D3F42BB6-BE61-B944-BE43-187D250788C7}"/>
              </a:ext>
            </a:extLst>
          </p:cNvPr>
          <p:cNvSpPr/>
          <p:nvPr/>
        </p:nvSpPr>
        <p:spPr>
          <a:xfrm>
            <a:off x="629837" y="2712109"/>
            <a:ext cx="4723812" cy="2308324"/>
          </a:xfrm>
          <a:prstGeom prst="rect">
            <a:avLst/>
          </a:prstGeom>
        </p:spPr>
        <p:txBody>
          <a:bodyPr wrap="square">
            <a:spAutoFit/>
          </a:bodyPr>
          <a:lstStyle/>
          <a:p>
            <a:pPr algn="just"/>
            <a:r>
              <a:rPr lang="en-US" dirty="0"/>
              <a:t>However, this might not be the best approach to specify the area of where we should look for a space for the new café because it is very difficult to tell where the physical boundary of the cluster is. So, we can use group attractions and cafes according to their district (city) instead. Then we can plot the location of each cafes into a map and each </a:t>
            </a:r>
            <a:r>
              <a:rPr lang="en-US" dirty="0" err="1"/>
              <a:t>colour</a:t>
            </a:r>
            <a:r>
              <a:rPr lang="en-US" dirty="0"/>
              <a:t> represents different city.</a:t>
            </a:r>
          </a:p>
        </p:txBody>
      </p:sp>
      <p:pic>
        <p:nvPicPr>
          <p:cNvPr id="8" name="Picture 7" descr="A screenshot of a cell phone&#10;&#10;Description automatically generated">
            <a:extLst>
              <a:ext uri="{FF2B5EF4-FFF2-40B4-BE49-F238E27FC236}">
                <a16:creationId xmlns:a16="http://schemas.microsoft.com/office/drawing/2014/main" id="{2915CA22-D6B0-0A47-9AD8-C1F1704D149D}"/>
              </a:ext>
            </a:extLst>
          </p:cNvPr>
          <p:cNvPicPr/>
          <p:nvPr/>
        </p:nvPicPr>
        <p:blipFill>
          <a:blip r:embed="rId4" cstate="email">
            <a:extLst>
              <a:ext uri="{28A0092B-C50C-407E-A947-70E740481C1C}">
                <a14:useLocalDpi xmlns:a14="http://schemas.microsoft.com/office/drawing/2010/main"/>
              </a:ext>
            </a:extLst>
          </a:blip>
          <a:stretch>
            <a:fillRect/>
          </a:stretch>
        </p:blipFill>
        <p:spPr>
          <a:xfrm>
            <a:off x="7148181" y="1632232"/>
            <a:ext cx="3329485" cy="2159754"/>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3BA1FF22-7885-3246-B0EA-4B958DB1B6D1}"/>
              </a:ext>
            </a:extLst>
          </p:cNvPr>
          <p:cNvPicPr/>
          <p:nvPr/>
        </p:nvPicPr>
        <p:blipFill>
          <a:blip r:embed="rId5" cstate="email">
            <a:extLst>
              <a:ext uri="{28A0092B-C50C-407E-A947-70E740481C1C}">
                <a14:useLocalDpi xmlns:a14="http://schemas.microsoft.com/office/drawing/2010/main"/>
              </a:ext>
            </a:extLst>
          </a:blip>
          <a:stretch>
            <a:fillRect/>
          </a:stretch>
        </p:blipFill>
        <p:spPr>
          <a:xfrm>
            <a:off x="7148181" y="4104526"/>
            <a:ext cx="3329485" cy="2201592"/>
          </a:xfrm>
          <a:prstGeom prst="rect">
            <a:avLst/>
          </a:prstGeom>
        </p:spPr>
      </p:pic>
    </p:spTree>
    <p:extLst>
      <p:ext uri="{BB962C8B-B14F-4D97-AF65-F5344CB8AC3E}">
        <p14:creationId xmlns:p14="http://schemas.microsoft.com/office/powerpoint/2010/main" val="3945445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B6A7578-52F7-594D-93B8-274BE4A93F55}"/>
              </a:ext>
            </a:extLst>
          </p:cNvPr>
          <p:cNvPicPr>
            <a:picLocks noChangeAspect="1"/>
          </p:cNvPicPr>
          <p:nvPr/>
        </p:nvPicPr>
        <p:blipFill rotWithShape="1">
          <a:blip r:embed="rId3" cstate="email">
            <a:alphaModFix amt="50000"/>
            <a:extLst>
              <a:ext uri="{28A0092B-C50C-407E-A947-70E740481C1C}">
                <a14:useLocalDpi xmlns:a14="http://schemas.microsoft.com/office/drawing/2010/main"/>
              </a:ext>
            </a:extLst>
          </a:blip>
          <a:srcRect l="-37" r="-37"/>
          <a:stretch/>
        </p:blipFill>
        <p:spPr>
          <a:xfrm>
            <a:off x="0" y="-1"/>
            <a:ext cx="12192000" cy="1174049"/>
          </a:xfrm>
          <a:prstGeom prst="rect">
            <a:avLst/>
          </a:prstGeom>
        </p:spPr>
      </p:pic>
      <p:sp>
        <p:nvSpPr>
          <p:cNvPr id="7" name="Rectangle 6">
            <a:extLst>
              <a:ext uri="{FF2B5EF4-FFF2-40B4-BE49-F238E27FC236}">
                <a16:creationId xmlns:a16="http://schemas.microsoft.com/office/drawing/2014/main" id="{C3FA4DB0-0444-BD4B-8419-FD6C5102BF37}"/>
              </a:ext>
            </a:extLst>
          </p:cNvPr>
          <p:cNvSpPr/>
          <p:nvPr/>
        </p:nvSpPr>
        <p:spPr>
          <a:xfrm>
            <a:off x="0" y="0"/>
            <a:ext cx="12192000" cy="1174049"/>
          </a:xfrm>
          <a:prstGeom prst="rect">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E1DB9A7-32B2-8B44-9576-74C93B97FC56}"/>
              </a:ext>
            </a:extLst>
          </p:cNvPr>
          <p:cNvSpPr/>
          <p:nvPr/>
        </p:nvSpPr>
        <p:spPr>
          <a:xfrm>
            <a:off x="5353649" y="402358"/>
            <a:ext cx="1484702" cy="369332"/>
          </a:xfrm>
          <a:prstGeom prst="rect">
            <a:avLst/>
          </a:prstGeom>
        </p:spPr>
        <p:txBody>
          <a:bodyPr wrap="none">
            <a:spAutoFit/>
          </a:bodyPr>
          <a:lstStyle/>
          <a:p>
            <a:r>
              <a:rPr lang="en-US" b="1" dirty="0"/>
              <a:t>THE MODELS</a:t>
            </a:r>
            <a:r>
              <a:rPr lang="en-US" dirty="0">
                <a:effectLst/>
              </a:rPr>
              <a:t> </a:t>
            </a:r>
            <a:endParaRPr lang="en-US" dirty="0"/>
          </a:p>
        </p:txBody>
      </p:sp>
      <p:pic>
        <p:nvPicPr>
          <p:cNvPr id="11" name="Picture 10" descr="A close up of a map&#10;&#10;Description automatically generated">
            <a:extLst>
              <a:ext uri="{FF2B5EF4-FFF2-40B4-BE49-F238E27FC236}">
                <a16:creationId xmlns:a16="http://schemas.microsoft.com/office/drawing/2014/main" id="{44E3513F-8825-954E-9597-0061C0219964}"/>
              </a:ext>
            </a:extLst>
          </p:cNvPr>
          <p:cNvPicPr/>
          <p:nvPr/>
        </p:nvPicPr>
        <p:blipFill>
          <a:blip r:embed="rId4" cstate="email">
            <a:extLst>
              <a:ext uri="{28A0092B-C50C-407E-A947-70E740481C1C}">
                <a14:useLocalDpi xmlns:a14="http://schemas.microsoft.com/office/drawing/2010/main"/>
              </a:ext>
            </a:extLst>
          </a:blip>
          <a:stretch>
            <a:fillRect/>
          </a:stretch>
        </p:blipFill>
        <p:spPr>
          <a:xfrm>
            <a:off x="2757408" y="2201820"/>
            <a:ext cx="6677184" cy="3995490"/>
          </a:xfrm>
          <a:prstGeom prst="rect">
            <a:avLst/>
          </a:prstGeom>
        </p:spPr>
      </p:pic>
      <p:sp>
        <p:nvSpPr>
          <p:cNvPr id="2" name="Rectangle 1">
            <a:extLst>
              <a:ext uri="{FF2B5EF4-FFF2-40B4-BE49-F238E27FC236}">
                <a16:creationId xmlns:a16="http://schemas.microsoft.com/office/drawing/2014/main" id="{BAB47FDD-D553-1142-8D84-FC8EF1FE0533}"/>
              </a:ext>
            </a:extLst>
          </p:cNvPr>
          <p:cNvSpPr/>
          <p:nvPr/>
        </p:nvSpPr>
        <p:spPr>
          <a:xfrm>
            <a:off x="3048000" y="6301753"/>
            <a:ext cx="6096000" cy="307777"/>
          </a:xfrm>
          <a:prstGeom prst="rect">
            <a:avLst/>
          </a:prstGeom>
        </p:spPr>
        <p:txBody>
          <a:bodyPr>
            <a:spAutoFit/>
          </a:bodyPr>
          <a:lstStyle/>
          <a:p>
            <a:pPr algn="ctr"/>
            <a:r>
              <a:rPr lang="en-US" sz="1400" dirty="0">
                <a:latin typeface="Calibri" panose="020F0502020204030204" pitchFamily="34" charset="0"/>
                <a:ea typeface="Times New Roman" panose="02020603050405020304" pitchFamily="18" charset="0"/>
                <a:cs typeface="Cordia New" panose="020B0304020202020204" pitchFamily="34" charset="-34"/>
              </a:rPr>
              <a:t>Location of Foursquare Recommended Cafes in Bangkok. Segmented by City</a:t>
            </a:r>
            <a:r>
              <a:rPr lang="en-US" sz="1400" dirty="0">
                <a:effectLst/>
              </a:rPr>
              <a:t> </a:t>
            </a:r>
            <a:endParaRPr lang="en-US" sz="1400" dirty="0"/>
          </a:p>
        </p:txBody>
      </p:sp>
      <p:sp>
        <p:nvSpPr>
          <p:cNvPr id="3" name="Rectangle 2">
            <a:extLst>
              <a:ext uri="{FF2B5EF4-FFF2-40B4-BE49-F238E27FC236}">
                <a16:creationId xmlns:a16="http://schemas.microsoft.com/office/drawing/2014/main" id="{B100B90F-6CA2-3F4A-BC98-4090C82806B0}"/>
              </a:ext>
            </a:extLst>
          </p:cNvPr>
          <p:cNvSpPr/>
          <p:nvPr/>
        </p:nvSpPr>
        <p:spPr>
          <a:xfrm>
            <a:off x="1205833" y="1174048"/>
            <a:ext cx="9780334" cy="923330"/>
          </a:xfrm>
          <a:prstGeom prst="rect">
            <a:avLst/>
          </a:prstGeom>
        </p:spPr>
        <p:txBody>
          <a:bodyPr wrap="square">
            <a:spAutoFit/>
          </a:bodyPr>
          <a:lstStyle/>
          <a:p>
            <a:pPr algn="ctr">
              <a:spcAft>
                <a:spcPts val="0"/>
              </a:spcAft>
            </a:pPr>
            <a:r>
              <a:rPr lang="en-US" dirty="0">
                <a:latin typeface="Calibri" panose="020F0502020204030204" pitchFamily="34" charset="0"/>
                <a:ea typeface="Times New Roman" panose="02020603050405020304" pitchFamily="18" charset="0"/>
                <a:cs typeface="Cordia New" panose="020B0304020202020204" pitchFamily="34" charset="-34"/>
              </a:rPr>
              <a:t> </a:t>
            </a:r>
          </a:p>
          <a:p>
            <a:pPr indent="457200" algn="ctr">
              <a:spcAft>
                <a:spcPts val="0"/>
              </a:spcAft>
            </a:pPr>
            <a:r>
              <a:rPr lang="en-US" dirty="0">
                <a:latin typeface="Calibri" panose="020F0502020204030204" pitchFamily="34" charset="0"/>
                <a:ea typeface="Times New Roman" panose="02020603050405020304" pitchFamily="18" charset="0"/>
                <a:cs typeface="Cordia New" panose="020B0304020202020204" pitchFamily="34" charset="-34"/>
              </a:rPr>
              <a:t>This is much easier to see where the cafes are clustered, therefore intense competitions but it also means that there are some demands in the area.</a:t>
            </a:r>
          </a:p>
        </p:txBody>
      </p:sp>
    </p:spTree>
    <p:extLst>
      <p:ext uri="{BB962C8B-B14F-4D97-AF65-F5344CB8AC3E}">
        <p14:creationId xmlns:p14="http://schemas.microsoft.com/office/powerpoint/2010/main" val="3455699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B6A7578-52F7-594D-93B8-274BE4A93F55}"/>
              </a:ext>
            </a:extLst>
          </p:cNvPr>
          <p:cNvPicPr>
            <a:picLocks noChangeAspect="1"/>
          </p:cNvPicPr>
          <p:nvPr/>
        </p:nvPicPr>
        <p:blipFill rotWithShape="1">
          <a:blip r:embed="rId3" cstate="email">
            <a:alphaModFix amt="50000"/>
            <a:extLst>
              <a:ext uri="{28A0092B-C50C-407E-A947-70E740481C1C}">
                <a14:useLocalDpi xmlns:a14="http://schemas.microsoft.com/office/drawing/2010/main"/>
              </a:ext>
            </a:extLst>
          </a:blip>
          <a:srcRect l="-37" r="-37"/>
          <a:stretch/>
        </p:blipFill>
        <p:spPr>
          <a:xfrm>
            <a:off x="0" y="-1"/>
            <a:ext cx="12192000" cy="1174049"/>
          </a:xfrm>
          <a:prstGeom prst="rect">
            <a:avLst/>
          </a:prstGeom>
        </p:spPr>
      </p:pic>
      <p:sp>
        <p:nvSpPr>
          <p:cNvPr id="7" name="Rectangle 6">
            <a:extLst>
              <a:ext uri="{FF2B5EF4-FFF2-40B4-BE49-F238E27FC236}">
                <a16:creationId xmlns:a16="http://schemas.microsoft.com/office/drawing/2014/main" id="{C3FA4DB0-0444-BD4B-8419-FD6C5102BF37}"/>
              </a:ext>
            </a:extLst>
          </p:cNvPr>
          <p:cNvSpPr/>
          <p:nvPr/>
        </p:nvSpPr>
        <p:spPr>
          <a:xfrm>
            <a:off x="0" y="0"/>
            <a:ext cx="12192000" cy="1174049"/>
          </a:xfrm>
          <a:prstGeom prst="rect">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E1DB9A7-32B2-8B44-9576-74C93B97FC56}"/>
              </a:ext>
            </a:extLst>
          </p:cNvPr>
          <p:cNvSpPr/>
          <p:nvPr/>
        </p:nvSpPr>
        <p:spPr>
          <a:xfrm>
            <a:off x="5353649" y="402358"/>
            <a:ext cx="1484702" cy="369332"/>
          </a:xfrm>
          <a:prstGeom prst="rect">
            <a:avLst/>
          </a:prstGeom>
        </p:spPr>
        <p:txBody>
          <a:bodyPr wrap="none">
            <a:spAutoFit/>
          </a:bodyPr>
          <a:lstStyle/>
          <a:p>
            <a:r>
              <a:rPr lang="en-US" b="1" dirty="0"/>
              <a:t>THE MODELS</a:t>
            </a:r>
            <a:r>
              <a:rPr lang="en-US" dirty="0">
                <a:effectLst/>
              </a:rPr>
              <a:t> </a:t>
            </a:r>
            <a:endParaRPr lang="en-US" dirty="0"/>
          </a:p>
        </p:txBody>
      </p:sp>
      <p:sp>
        <p:nvSpPr>
          <p:cNvPr id="2" name="Rectangle 1">
            <a:extLst>
              <a:ext uri="{FF2B5EF4-FFF2-40B4-BE49-F238E27FC236}">
                <a16:creationId xmlns:a16="http://schemas.microsoft.com/office/drawing/2014/main" id="{BAB47FDD-D553-1142-8D84-FC8EF1FE0533}"/>
              </a:ext>
            </a:extLst>
          </p:cNvPr>
          <p:cNvSpPr/>
          <p:nvPr/>
        </p:nvSpPr>
        <p:spPr>
          <a:xfrm>
            <a:off x="2577548" y="6170864"/>
            <a:ext cx="7036904" cy="369332"/>
          </a:xfrm>
          <a:prstGeom prst="rect">
            <a:avLst/>
          </a:prstGeom>
        </p:spPr>
        <p:txBody>
          <a:bodyPr wrap="square">
            <a:spAutoFit/>
          </a:bodyPr>
          <a:lstStyle/>
          <a:p>
            <a:pPr algn="ctr"/>
            <a:r>
              <a:rPr lang="en-US" dirty="0"/>
              <a:t>List of Foursquare Recommended Cafes and Attractions in Bangkok</a:t>
            </a:r>
          </a:p>
        </p:txBody>
      </p:sp>
      <p:sp>
        <p:nvSpPr>
          <p:cNvPr id="3" name="Rectangle 2">
            <a:extLst>
              <a:ext uri="{FF2B5EF4-FFF2-40B4-BE49-F238E27FC236}">
                <a16:creationId xmlns:a16="http://schemas.microsoft.com/office/drawing/2014/main" id="{B100B90F-6CA2-3F4A-BC98-4090C82806B0}"/>
              </a:ext>
            </a:extLst>
          </p:cNvPr>
          <p:cNvSpPr/>
          <p:nvPr/>
        </p:nvSpPr>
        <p:spPr>
          <a:xfrm>
            <a:off x="1391363" y="1430129"/>
            <a:ext cx="9780334" cy="369332"/>
          </a:xfrm>
          <a:prstGeom prst="rect">
            <a:avLst/>
          </a:prstGeom>
        </p:spPr>
        <p:txBody>
          <a:bodyPr wrap="square">
            <a:spAutoFit/>
          </a:bodyPr>
          <a:lstStyle/>
          <a:p>
            <a:r>
              <a:rPr lang="en-US" dirty="0"/>
              <a:t>Next, we can combine the attractions data and cafes data together and group them by district.</a:t>
            </a:r>
          </a:p>
        </p:txBody>
      </p:sp>
      <p:sp>
        <p:nvSpPr>
          <p:cNvPr id="4" name="TextBox 3">
            <a:extLst>
              <a:ext uri="{FF2B5EF4-FFF2-40B4-BE49-F238E27FC236}">
                <a16:creationId xmlns:a16="http://schemas.microsoft.com/office/drawing/2014/main" id="{068894FE-1C90-E14A-96E1-EB7F0E905AD2}"/>
              </a:ext>
            </a:extLst>
          </p:cNvPr>
          <p:cNvSpPr txBox="1"/>
          <p:nvPr/>
        </p:nvSpPr>
        <p:spPr>
          <a:xfrm>
            <a:off x="11383617" y="3246783"/>
            <a:ext cx="184731" cy="369332"/>
          </a:xfrm>
          <a:prstGeom prst="rect">
            <a:avLst/>
          </a:prstGeom>
          <a:noFill/>
        </p:spPr>
        <p:txBody>
          <a:bodyPr wrap="none" rtlCol="0">
            <a:spAutoFit/>
          </a:bodyPr>
          <a:lstStyle/>
          <a:p>
            <a:endParaRPr lang="en-US" dirty="0"/>
          </a:p>
        </p:txBody>
      </p:sp>
      <p:pic>
        <p:nvPicPr>
          <p:cNvPr id="9" name="Picture 8" descr="A screenshot of a cell phone&#10;&#10;Description automatically generated">
            <a:extLst>
              <a:ext uri="{FF2B5EF4-FFF2-40B4-BE49-F238E27FC236}">
                <a16:creationId xmlns:a16="http://schemas.microsoft.com/office/drawing/2014/main" id="{8F331502-17A6-0F47-8161-44A13EF34946}"/>
              </a:ext>
            </a:extLst>
          </p:cNvPr>
          <p:cNvPicPr/>
          <p:nvPr/>
        </p:nvPicPr>
        <p:blipFill>
          <a:blip r:embed="rId4" cstate="email">
            <a:extLst>
              <a:ext uri="{28A0092B-C50C-407E-A947-70E740481C1C}">
                <a14:useLocalDpi xmlns:a14="http://schemas.microsoft.com/office/drawing/2010/main"/>
              </a:ext>
            </a:extLst>
          </a:blip>
          <a:stretch>
            <a:fillRect/>
          </a:stretch>
        </p:blipFill>
        <p:spPr>
          <a:xfrm>
            <a:off x="1205833" y="1894156"/>
            <a:ext cx="9780334" cy="3994850"/>
          </a:xfrm>
          <a:prstGeom prst="rect">
            <a:avLst/>
          </a:prstGeom>
        </p:spPr>
      </p:pic>
    </p:spTree>
    <p:extLst>
      <p:ext uri="{BB962C8B-B14F-4D97-AF65-F5344CB8AC3E}">
        <p14:creationId xmlns:p14="http://schemas.microsoft.com/office/powerpoint/2010/main" val="4033302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B6A7578-52F7-594D-93B8-274BE4A93F55}"/>
              </a:ext>
            </a:extLst>
          </p:cNvPr>
          <p:cNvPicPr>
            <a:picLocks noChangeAspect="1"/>
          </p:cNvPicPr>
          <p:nvPr/>
        </p:nvPicPr>
        <p:blipFill rotWithShape="1">
          <a:blip r:embed="rId3" cstate="email">
            <a:alphaModFix amt="50000"/>
            <a:extLst>
              <a:ext uri="{28A0092B-C50C-407E-A947-70E740481C1C}">
                <a14:useLocalDpi xmlns:a14="http://schemas.microsoft.com/office/drawing/2010/main"/>
              </a:ext>
            </a:extLst>
          </a:blip>
          <a:srcRect l="-37" r="-37"/>
          <a:stretch/>
        </p:blipFill>
        <p:spPr>
          <a:xfrm>
            <a:off x="0" y="-1"/>
            <a:ext cx="12192000" cy="1174049"/>
          </a:xfrm>
          <a:prstGeom prst="rect">
            <a:avLst/>
          </a:prstGeom>
        </p:spPr>
      </p:pic>
      <p:sp>
        <p:nvSpPr>
          <p:cNvPr id="7" name="Rectangle 6">
            <a:extLst>
              <a:ext uri="{FF2B5EF4-FFF2-40B4-BE49-F238E27FC236}">
                <a16:creationId xmlns:a16="http://schemas.microsoft.com/office/drawing/2014/main" id="{C3FA4DB0-0444-BD4B-8419-FD6C5102BF37}"/>
              </a:ext>
            </a:extLst>
          </p:cNvPr>
          <p:cNvSpPr/>
          <p:nvPr/>
        </p:nvSpPr>
        <p:spPr>
          <a:xfrm>
            <a:off x="0" y="0"/>
            <a:ext cx="12192000" cy="1174049"/>
          </a:xfrm>
          <a:prstGeom prst="rect">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E1DB9A7-32B2-8B44-9576-74C93B97FC56}"/>
              </a:ext>
            </a:extLst>
          </p:cNvPr>
          <p:cNvSpPr/>
          <p:nvPr/>
        </p:nvSpPr>
        <p:spPr>
          <a:xfrm>
            <a:off x="5353649" y="402358"/>
            <a:ext cx="1484702" cy="369332"/>
          </a:xfrm>
          <a:prstGeom prst="rect">
            <a:avLst/>
          </a:prstGeom>
        </p:spPr>
        <p:txBody>
          <a:bodyPr wrap="none">
            <a:spAutoFit/>
          </a:bodyPr>
          <a:lstStyle/>
          <a:p>
            <a:r>
              <a:rPr lang="en-US" b="1" dirty="0"/>
              <a:t>THE MODELS</a:t>
            </a:r>
            <a:r>
              <a:rPr lang="en-US" dirty="0">
                <a:effectLst/>
              </a:rPr>
              <a:t> </a:t>
            </a:r>
            <a:endParaRPr lang="en-US" dirty="0"/>
          </a:p>
        </p:txBody>
      </p:sp>
      <p:sp>
        <p:nvSpPr>
          <p:cNvPr id="3" name="Rectangle 2">
            <a:extLst>
              <a:ext uri="{FF2B5EF4-FFF2-40B4-BE49-F238E27FC236}">
                <a16:creationId xmlns:a16="http://schemas.microsoft.com/office/drawing/2014/main" id="{B100B90F-6CA2-3F4A-BC98-4090C82806B0}"/>
              </a:ext>
            </a:extLst>
          </p:cNvPr>
          <p:cNvSpPr/>
          <p:nvPr/>
        </p:nvSpPr>
        <p:spPr>
          <a:xfrm>
            <a:off x="1205833" y="1548026"/>
            <a:ext cx="9780334" cy="369332"/>
          </a:xfrm>
          <a:prstGeom prst="rect">
            <a:avLst/>
          </a:prstGeom>
        </p:spPr>
        <p:txBody>
          <a:bodyPr wrap="square">
            <a:spAutoFit/>
          </a:bodyPr>
          <a:lstStyle/>
          <a:p>
            <a:pPr algn="ctr"/>
            <a:r>
              <a:rPr lang="en-US" dirty="0"/>
              <a:t>Next, we can combine the attractions data and cafes data together and group them by district.</a:t>
            </a:r>
          </a:p>
        </p:txBody>
      </p:sp>
      <p:sp>
        <p:nvSpPr>
          <p:cNvPr id="4" name="TextBox 3">
            <a:extLst>
              <a:ext uri="{FF2B5EF4-FFF2-40B4-BE49-F238E27FC236}">
                <a16:creationId xmlns:a16="http://schemas.microsoft.com/office/drawing/2014/main" id="{068894FE-1C90-E14A-96E1-EB7F0E905AD2}"/>
              </a:ext>
            </a:extLst>
          </p:cNvPr>
          <p:cNvSpPr txBox="1"/>
          <p:nvPr/>
        </p:nvSpPr>
        <p:spPr>
          <a:xfrm>
            <a:off x="11383617" y="3246783"/>
            <a:ext cx="184731" cy="369332"/>
          </a:xfrm>
          <a:prstGeom prst="rect">
            <a:avLst/>
          </a:prstGeom>
          <a:noFill/>
        </p:spPr>
        <p:txBody>
          <a:bodyPr wrap="none" rtlCol="0">
            <a:spAutoFit/>
          </a:bodyPr>
          <a:lstStyle/>
          <a:p>
            <a:endParaRPr lang="en-US" dirty="0"/>
          </a:p>
        </p:txBody>
      </p:sp>
      <p:pic>
        <p:nvPicPr>
          <p:cNvPr id="10" name="Picture 9" descr="A screenshot of a cell phone&#10;&#10;Description automatically generated">
            <a:extLst>
              <a:ext uri="{FF2B5EF4-FFF2-40B4-BE49-F238E27FC236}">
                <a16:creationId xmlns:a16="http://schemas.microsoft.com/office/drawing/2014/main" id="{288B7AB5-D2C6-0D45-ADCE-68C17CE17251}"/>
              </a:ext>
            </a:extLst>
          </p:cNvPr>
          <p:cNvPicPr/>
          <p:nvPr/>
        </p:nvPicPr>
        <p:blipFill>
          <a:blip r:embed="rId4" cstate="email">
            <a:extLst>
              <a:ext uri="{28A0092B-C50C-407E-A947-70E740481C1C}">
                <a14:useLocalDpi xmlns:a14="http://schemas.microsoft.com/office/drawing/2010/main"/>
              </a:ext>
            </a:extLst>
          </a:blip>
          <a:stretch>
            <a:fillRect/>
          </a:stretch>
        </p:blipFill>
        <p:spPr>
          <a:xfrm>
            <a:off x="1531720" y="2291338"/>
            <a:ext cx="4392231" cy="2815164"/>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E3580CE3-8D4C-1449-BBAD-C57E88CB4BBD}"/>
              </a:ext>
            </a:extLst>
          </p:cNvPr>
          <p:cNvPicPr/>
          <p:nvPr/>
        </p:nvPicPr>
        <p:blipFill>
          <a:blip r:embed="rId5" cstate="email">
            <a:extLst>
              <a:ext uri="{28A0092B-C50C-407E-A947-70E740481C1C}">
                <a14:useLocalDpi xmlns:a14="http://schemas.microsoft.com/office/drawing/2010/main"/>
              </a:ext>
            </a:extLst>
          </a:blip>
          <a:stretch>
            <a:fillRect/>
          </a:stretch>
        </p:blipFill>
        <p:spPr>
          <a:xfrm>
            <a:off x="6232028" y="2335145"/>
            <a:ext cx="4409467" cy="2727550"/>
          </a:xfrm>
          <a:prstGeom prst="rect">
            <a:avLst/>
          </a:prstGeom>
        </p:spPr>
      </p:pic>
    </p:spTree>
    <p:extLst>
      <p:ext uri="{BB962C8B-B14F-4D97-AF65-F5344CB8AC3E}">
        <p14:creationId xmlns:p14="http://schemas.microsoft.com/office/powerpoint/2010/main" val="41404568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B6A7578-52F7-594D-93B8-274BE4A93F55}"/>
              </a:ext>
            </a:extLst>
          </p:cNvPr>
          <p:cNvPicPr>
            <a:picLocks noChangeAspect="1"/>
          </p:cNvPicPr>
          <p:nvPr/>
        </p:nvPicPr>
        <p:blipFill rotWithShape="1">
          <a:blip r:embed="rId3" cstate="email">
            <a:alphaModFix amt="50000"/>
            <a:extLst>
              <a:ext uri="{28A0092B-C50C-407E-A947-70E740481C1C}">
                <a14:useLocalDpi xmlns:a14="http://schemas.microsoft.com/office/drawing/2010/main"/>
              </a:ext>
            </a:extLst>
          </a:blip>
          <a:srcRect l="-37" r="-37"/>
          <a:stretch/>
        </p:blipFill>
        <p:spPr>
          <a:xfrm>
            <a:off x="0" y="-1"/>
            <a:ext cx="12192000" cy="1174049"/>
          </a:xfrm>
          <a:prstGeom prst="rect">
            <a:avLst/>
          </a:prstGeom>
        </p:spPr>
      </p:pic>
      <p:sp>
        <p:nvSpPr>
          <p:cNvPr id="7" name="Rectangle 6">
            <a:extLst>
              <a:ext uri="{FF2B5EF4-FFF2-40B4-BE49-F238E27FC236}">
                <a16:creationId xmlns:a16="http://schemas.microsoft.com/office/drawing/2014/main" id="{C3FA4DB0-0444-BD4B-8419-FD6C5102BF37}"/>
              </a:ext>
            </a:extLst>
          </p:cNvPr>
          <p:cNvSpPr/>
          <p:nvPr/>
        </p:nvSpPr>
        <p:spPr>
          <a:xfrm>
            <a:off x="0" y="0"/>
            <a:ext cx="12192000" cy="1174049"/>
          </a:xfrm>
          <a:prstGeom prst="rect">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E1DB9A7-32B2-8B44-9576-74C93B97FC56}"/>
              </a:ext>
            </a:extLst>
          </p:cNvPr>
          <p:cNvSpPr/>
          <p:nvPr/>
        </p:nvSpPr>
        <p:spPr>
          <a:xfrm>
            <a:off x="5353649" y="402358"/>
            <a:ext cx="1303627" cy="369332"/>
          </a:xfrm>
          <a:prstGeom prst="rect">
            <a:avLst/>
          </a:prstGeom>
        </p:spPr>
        <p:txBody>
          <a:bodyPr wrap="none">
            <a:spAutoFit/>
          </a:bodyPr>
          <a:lstStyle/>
          <a:p>
            <a:r>
              <a:rPr lang="en-US" b="1" dirty="0"/>
              <a:t>THE RESULT</a:t>
            </a:r>
            <a:endParaRPr lang="en-US" dirty="0"/>
          </a:p>
        </p:txBody>
      </p:sp>
      <p:sp>
        <p:nvSpPr>
          <p:cNvPr id="4" name="TextBox 3">
            <a:extLst>
              <a:ext uri="{FF2B5EF4-FFF2-40B4-BE49-F238E27FC236}">
                <a16:creationId xmlns:a16="http://schemas.microsoft.com/office/drawing/2014/main" id="{068894FE-1C90-E14A-96E1-EB7F0E905AD2}"/>
              </a:ext>
            </a:extLst>
          </p:cNvPr>
          <p:cNvSpPr txBox="1"/>
          <p:nvPr/>
        </p:nvSpPr>
        <p:spPr>
          <a:xfrm>
            <a:off x="11383617" y="3246783"/>
            <a:ext cx="184731" cy="369332"/>
          </a:xfrm>
          <a:prstGeom prst="rect">
            <a:avLst/>
          </a:prstGeom>
          <a:noFill/>
        </p:spPr>
        <p:txBody>
          <a:bodyPr wrap="none" rtlCol="0">
            <a:spAutoFit/>
          </a:bodyPr>
          <a:lstStyle/>
          <a:p>
            <a:endParaRPr lang="en-US" dirty="0"/>
          </a:p>
        </p:txBody>
      </p:sp>
      <p:sp>
        <p:nvSpPr>
          <p:cNvPr id="5" name="Rectangle 4">
            <a:extLst>
              <a:ext uri="{FF2B5EF4-FFF2-40B4-BE49-F238E27FC236}">
                <a16:creationId xmlns:a16="http://schemas.microsoft.com/office/drawing/2014/main" id="{E024BF9E-2D08-914F-B4B0-6D64121954BC}"/>
              </a:ext>
            </a:extLst>
          </p:cNvPr>
          <p:cNvSpPr/>
          <p:nvPr/>
        </p:nvSpPr>
        <p:spPr>
          <a:xfrm>
            <a:off x="623652" y="1431568"/>
            <a:ext cx="4554888" cy="2308324"/>
          </a:xfrm>
          <a:prstGeom prst="rect">
            <a:avLst/>
          </a:prstGeom>
        </p:spPr>
        <p:txBody>
          <a:bodyPr wrap="square">
            <a:spAutoFit/>
          </a:bodyPr>
          <a:lstStyle/>
          <a:p>
            <a:r>
              <a:rPr lang="en-US" dirty="0">
                <a:latin typeface="Calibri" panose="020F0502020204030204" pitchFamily="34" charset="0"/>
                <a:ea typeface="Times New Roman" panose="02020603050405020304" pitchFamily="18" charset="0"/>
                <a:cs typeface="Cordia New" panose="020B0304020202020204" pitchFamily="34" charset="-34"/>
              </a:rPr>
              <a:t>Since we assume that the new café that is about to open is targeting tourists, as mentioned earlier. We will filter out any city that has no attraction sites at all from the table because it implies that there will be n tourists to visit the area. Then we can use the number of cafes divide by the number of attractions to get the café to attraction ratio of each city. </a:t>
            </a:r>
            <a:endParaRPr lang="en-US" dirty="0"/>
          </a:p>
        </p:txBody>
      </p:sp>
      <p:pic>
        <p:nvPicPr>
          <p:cNvPr id="12" name="Picture 11" descr="A screenshot of a cell phone&#10;&#10;Description automatically generated">
            <a:extLst>
              <a:ext uri="{FF2B5EF4-FFF2-40B4-BE49-F238E27FC236}">
                <a16:creationId xmlns:a16="http://schemas.microsoft.com/office/drawing/2014/main" id="{3C089927-47D0-C848-B3C4-D95491072E66}"/>
              </a:ext>
            </a:extLst>
          </p:cNvPr>
          <p:cNvPicPr/>
          <p:nvPr/>
        </p:nvPicPr>
        <p:blipFill>
          <a:blip r:embed="rId4" cstate="email">
            <a:extLst>
              <a:ext uri="{28A0092B-C50C-407E-A947-70E740481C1C}">
                <a14:useLocalDpi xmlns:a14="http://schemas.microsoft.com/office/drawing/2010/main"/>
              </a:ext>
            </a:extLst>
          </a:blip>
          <a:stretch>
            <a:fillRect/>
          </a:stretch>
        </p:blipFill>
        <p:spPr>
          <a:xfrm>
            <a:off x="5938367" y="1431568"/>
            <a:ext cx="6041598" cy="5156596"/>
          </a:xfrm>
          <a:prstGeom prst="rect">
            <a:avLst/>
          </a:prstGeom>
        </p:spPr>
      </p:pic>
      <p:sp>
        <p:nvSpPr>
          <p:cNvPr id="13" name="Rectangle 12">
            <a:extLst>
              <a:ext uri="{FF2B5EF4-FFF2-40B4-BE49-F238E27FC236}">
                <a16:creationId xmlns:a16="http://schemas.microsoft.com/office/drawing/2014/main" id="{80F9C3AE-101A-0940-855E-2C70482BDC4E}"/>
              </a:ext>
            </a:extLst>
          </p:cNvPr>
          <p:cNvSpPr/>
          <p:nvPr/>
        </p:nvSpPr>
        <p:spPr>
          <a:xfrm>
            <a:off x="623652" y="4009866"/>
            <a:ext cx="4554888" cy="2585323"/>
          </a:xfrm>
          <a:prstGeom prst="rect">
            <a:avLst/>
          </a:prstGeom>
        </p:spPr>
        <p:txBody>
          <a:bodyPr wrap="square">
            <a:spAutoFit/>
          </a:bodyPr>
          <a:lstStyle/>
          <a:p>
            <a:r>
              <a:rPr lang="en-US" dirty="0"/>
              <a:t>So, we can conclude that </a:t>
            </a:r>
            <a:r>
              <a:rPr lang="en-US" dirty="0" err="1"/>
              <a:t>Ratchathewi</a:t>
            </a:r>
            <a:r>
              <a:rPr lang="en-US" dirty="0"/>
              <a:t> </a:t>
            </a:r>
            <a:r>
              <a:rPr lang="en-GB" dirty="0"/>
              <a:t>(</a:t>
            </a:r>
            <a:r>
              <a:rPr lang="th-TH" dirty="0"/>
              <a:t>ราชเทวี</a:t>
            </a:r>
            <a:r>
              <a:rPr lang="en-GB" dirty="0"/>
              <a:t>) is the most interesting location to open a new café because it has </a:t>
            </a:r>
            <a:r>
              <a:rPr lang="en-GB" dirty="0" err="1"/>
              <a:t>upto</a:t>
            </a:r>
            <a:r>
              <a:rPr lang="en-GB" dirty="0"/>
              <a:t> 4 recommended attractions with only 1 recommended café, as of this moment. Thus, we can assume that there will be some tourists visit the attractions but the number of cafes in the area in relatively low and we can open a new one and still have a chance to be successful.</a:t>
            </a:r>
            <a:r>
              <a:rPr lang="en-US" dirty="0">
                <a:effectLst/>
              </a:rPr>
              <a:t> </a:t>
            </a:r>
            <a:endParaRPr lang="en-US" dirty="0"/>
          </a:p>
        </p:txBody>
      </p:sp>
    </p:spTree>
    <p:extLst>
      <p:ext uri="{BB962C8B-B14F-4D97-AF65-F5344CB8AC3E}">
        <p14:creationId xmlns:p14="http://schemas.microsoft.com/office/powerpoint/2010/main" val="3293218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3FA4DB0-0444-BD4B-8419-FD6C5102BF37}"/>
              </a:ext>
            </a:extLst>
          </p:cNvPr>
          <p:cNvSpPr/>
          <p:nvPr/>
        </p:nvSpPr>
        <p:spPr>
          <a:xfrm>
            <a:off x="0" y="0"/>
            <a:ext cx="12192000" cy="117404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E1DB9A7-32B2-8B44-9576-74C93B97FC56}"/>
              </a:ext>
            </a:extLst>
          </p:cNvPr>
          <p:cNvSpPr/>
          <p:nvPr/>
        </p:nvSpPr>
        <p:spPr>
          <a:xfrm>
            <a:off x="4344174" y="402357"/>
            <a:ext cx="3503651" cy="369332"/>
          </a:xfrm>
          <a:prstGeom prst="rect">
            <a:avLst/>
          </a:prstGeom>
        </p:spPr>
        <p:txBody>
          <a:bodyPr wrap="none">
            <a:spAutoFit/>
          </a:bodyPr>
          <a:lstStyle/>
          <a:p>
            <a:pPr>
              <a:spcAft>
                <a:spcPts val="0"/>
              </a:spcAft>
            </a:pPr>
            <a:r>
              <a:rPr lang="en-US" b="1" dirty="0">
                <a:latin typeface="Calibri" panose="020F0502020204030204" pitchFamily="34" charset="0"/>
                <a:ea typeface="Times New Roman" panose="02020603050405020304" pitchFamily="18" charset="0"/>
                <a:cs typeface="Cordia New" panose="020B0304020202020204" pitchFamily="34" charset="-34"/>
              </a:rPr>
              <a:t>SUGGESTION FOR FURTHER STUDY</a:t>
            </a:r>
            <a:endParaRPr lang="en-US" dirty="0">
              <a:latin typeface="Calibri" panose="020F0502020204030204" pitchFamily="34" charset="0"/>
              <a:ea typeface="Times New Roman" panose="02020603050405020304" pitchFamily="18" charset="0"/>
              <a:cs typeface="Cordia New" panose="020B0304020202020204" pitchFamily="34" charset="-34"/>
            </a:endParaRPr>
          </a:p>
        </p:txBody>
      </p:sp>
      <p:sp>
        <p:nvSpPr>
          <p:cNvPr id="2" name="Rectangle 1">
            <a:extLst>
              <a:ext uri="{FF2B5EF4-FFF2-40B4-BE49-F238E27FC236}">
                <a16:creationId xmlns:a16="http://schemas.microsoft.com/office/drawing/2014/main" id="{8842DD6F-0DBF-3040-81B5-DA7F79261DF9}"/>
              </a:ext>
            </a:extLst>
          </p:cNvPr>
          <p:cNvSpPr/>
          <p:nvPr/>
        </p:nvSpPr>
        <p:spPr>
          <a:xfrm>
            <a:off x="2438399" y="2967335"/>
            <a:ext cx="7315200" cy="923330"/>
          </a:xfrm>
          <a:prstGeom prst="rect">
            <a:avLst/>
          </a:prstGeom>
        </p:spPr>
        <p:txBody>
          <a:bodyPr wrap="square">
            <a:spAutoFit/>
          </a:bodyPr>
          <a:lstStyle/>
          <a:p>
            <a:pPr algn="ctr">
              <a:spcAft>
                <a:spcPts val="0"/>
              </a:spcAft>
            </a:pPr>
            <a:r>
              <a:rPr lang="en-US" b="1" dirty="0">
                <a:latin typeface="Calibri" panose="020F0502020204030204" pitchFamily="34" charset="0"/>
                <a:ea typeface="Times New Roman" panose="02020603050405020304" pitchFamily="18" charset="0"/>
                <a:cs typeface="Cordia New" panose="020B0304020202020204" pitchFamily="34" charset="-34"/>
              </a:rPr>
              <a:t> </a:t>
            </a:r>
            <a:endParaRPr lang="en-US" dirty="0">
              <a:latin typeface="Calibri" panose="020F0502020204030204" pitchFamily="34" charset="0"/>
              <a:ea typeface="Times New Roman" panose="02020603050405020304" pitchFamily="18" charset="0"/>
              <a:cs typeface="Cordia New" panose="020B0304020202020204" pitchFamily="34" charset="-34"/>
            </a:endParaRPr>
          </a:p>
          <a:p>
            <a:pPr algn="ctr">
              <a:spcAft>
                <a:spcPts val="0"/>
              </a:spcAft>
            </a:pPr>
            <a:r>
              <a:rPr lang="en-US" dirty="0">
                <a:latin typeface="Calibri" panose="020F0502020204030204" pitchFamily="34" charset="0"/>
                <a:ea typeface="Times New Roman" panose="02020603050405020304" pitchFamily="18" charset="0"/>
                <a:cs typeface="Cordia New" panose="020B0304020202020204" pitchFamily="34" charset="-34"/>
              </a:rPr>
              <a:t>The model can be improved by take into the account of number of check-in and rating of each attraction instead of using only the number of sites. </a:t>
            </a:r>
          </a:p>
        </p:txBody>
      </p:sp>
    </p:spTree>
    <p:extLst>
      <p:ext uri="{BB962C8B-B14F-4D97-AF65-F5344CB8AC3E}">
        <p14:creationId xmlns:p14="http://schemas.microsoft.com/office/powerpoint/2010/main" val="1921398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42EDDF-001D-D645-9E64-0EB0B93B54FE}"/>
              </a:ext>
            </a:extLst>
          </p:cNvPr>
          <p:cNvPicPr>
            <a:picLocks noChangeAspect="1"/>
          </p:cNvPicPr>
          <p:nvPr/>
        </p:nvPicPr>
        <p:blipFill rotWithShape="1">
          <a:blip r:embed="rId2" cstate="email">
            <a:alphaModFix amt="50000"/>
            <a:extLst>
              <a:ext uri="{28A0092B-C50C-407E-A947-70E740481C1C}">
                <a14:useLocalDpi xmlns:a14="http://schemas.microsoft.com/office/drawing/2010/main"/>
              </a:ext>
            </a:extLst>
          </a:blip>
          <a:srcRect l="-37" r="-37"/>
          <a:stretch/>
        </p:blipFill>
        <p:spPr>
          <a:xfrm>
            <a:off x="-114300" y="0"/>
            <a:ext cx="12306300" cy="6858000"/>
          </a:xfrm>
          <a:prstGeom prst="rect">
            <a:avLst/>
          </a:prstGeom>
        </p:spPr>
      </p:pic>
      <p:sp>
        <p:nvSpPr>
          <p:cNvPr id="6" name="Rectangle 5">
            <a:extLst>
              <a:ext uri="{FF2B5EF4-FFF2-40B4-BE49-F238E27FC236}">
                <a16:creationId xmlns:a16="http://schemas.microsoft.com/office/drawing/2014/main" id="{DE458A37-E217-8844-B939-E1970EB170BC}"/>
              </a:ext>
            </a:extLst>
          </p:cNvPr>
          <p:cNvSpPr/>
          <p:nvPr/>
        </p:nvSpPr>
        <p:spPr>
          <a:xfrm>
            <a:off x="1472241" y="1712343"/>
            <a:ext cx="9247517" cy="3433313"/>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t>THANK YOU</a:t>
            </a:r>
          </a:p>
        </p:txBody>
      </p:sp>
    </p:spTree>
    <p:extLst>
      <p:ext uri="{BB962C8B-B14F-4D97-AF65-F5344CB8AC3E}">
        <p14:creationId xmlns:p14="http://schemas.microsoft.com/office/powerpoint/2010/main" val="3142018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3FA4DB0-0444-BD4B-8419-FD6C5102BF37}"/>
              </a:ext>
            </a:extLst>
          </p:cNvPr>
          <p:cNvSpPr/>
          <p:nvPr/>
        </p:nvSpPr>
        <p:spPr>
          <a:xfrm>
            <a:off x="0" y="0"/>
            <a:ext cx="12192000" cy="117404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CDD247F-E3CE-DE4D-9352-EA7582393553}"/>
              </a:ext>
            </a:extLst>
          </p:cNvPr>
          <p:cNvSpPr/>
          <p:nvPr/>
        </p:nvSpPr>
        <p:spPr>
          <a:xfrm>
            <a:off x="2423984" y="1902726"/>
            <a:ext cx="7344032" cy="4247317"/>
          </a:xfrm>
          <a:prstGeom prst="rect">
            <a:avLst/>
          </a:prstGeom>
        </p:spPr>
        <p:txBody>
          <a:bodyPr wrap="square">
            <a:spAutoFit/>
          </a:bodyPr>
          <a:lstStyle/>
          <a:p>
            <a:pPr>
              <a:spcAft>
                <a:spcPts val="0"/>
              </a:spcAft>
            </a:pPr>
            <a:r>
              <a:rPr lang="en-US" b="1" dirty="0">
                <a:latin typeface="Calibri" panose="020F0502020204030204" pitchFamily="34" charset="0"/>
                <a:ea typeface="Times New Roman" panose="02020603050405020304" pitchFamily="18" charset="0"/>
                <a:cs typeface="Cordia New" panose="020B0304020202020204" pitchFamily="34" charset="-34"/>
              </a:rPr>
              <a:t>1.1 Introduction</a:t>
            </a:r>
            <a:endParaRPr lang="en-US" dirty="0">
              <a:latin typeface="Calibri" panose="020F0502020204030204" pitchFamily="34" charset="0"/>
              <a:ea typeface="Times New Roman" panose="02020603050405020304" pitchFamily="18" charset="0"/>
              <a:cs typeface="Cordia New" panose="020B0304020202020204" pitchFamily="34" charset="-34"/>
            </a:endParaRPr>
          </a:p>
          <a:p>
            <a:pPr>
              <a:spcAft>
                <a:spcPts val="0"/>
              </a:spcAft>
            </a:pPr>
            <a:r>
              <a:rPr lang="en-US" b="1" dirty="0">
                <a:latin typeface="Calibri" panose="020F0502020204030204" pitchFamily="34" charset="0"/>
                <a:ea typeface="Times New Roman" panose="02020603050405020304" pitchFamily="18" charset="0"/>
                <a:cs typeface="Cordia New" panose="020B0304020202020204" pitchFamily="34" charset="-34"/>
              </a:rPr>
              <a:t> </a:t>
            </a:r>
            <a:endParaRPr lang="en-US" dirty="0">
              <a:latin typeface="Calibri" panose="020F0502020204030204" pitchFamily="34" charset="0"/>
              <a:ea typeface="Times New Roman" panose="02020603050405020304" pitchFamily="18" charset="0"/>
              <a:cs typeface="Cordia New" panose="020B0304020202020204" pitchFamily="34" charset="-34"/>
            </a:endParaRPr>
          </a:p>
          <a:p>
            <a:pPr indent="457200" algn="just">
              <a:spcAft>
                <a:spcPts val="0"/>
              </a:spcAft>
            </a:pPr>
            <a:r>
              <a:rPr lang="en-US" dirty="0">
                <a:latin typeface="Calibri" panose="020F0502020204030204" pitchFamily="34" charset="0"/>
                <a:ea typeface="Times New Roman" panose="02020603050405020304" pitchFamily="18" charset="0"/>
                <a:cs typeface="Cordia New" panose="020B0304020202020204" pitchFamily="34" charset="-34"/>
              </a:rPr>
              <a:t>It a little dream for many people to have their own small cozy café. For over the past decade, the number of cafés in Bangkok has been growing continuously due to many reasons and, surely, one of them is increasing in demand from both Thai and foreigners. As Bangkok is a capital city of Thailand which has been one of the most desired holiday destinations for many tourists. Moreover, Bangkok has becoming a </a:t>
            </a:r>
            <a:r>
              <a:rPr lang="en-US" dirty="0" err="1">
                <a:latin typeface="Calibri" panose="020F0502020204030204" pitchFamily="34" charset="0"/>
                <a:ea typeface="Times New Roman" panose="02020603050405020304" pitchFamily="18" charset="0"/>
                <a:cs typeface="Cordia New" panose="020B0304020202020204" pitchFamily="34" charset="-34"/>
              </a:rPr>
              <a:t>centre</a:t>
            </a:r>
            <a:r>
              <a:rPr lang="en-US" dirty="0">
                <a:latin typeface="Calibri" panose="020F0502020204030204" pitchFamily="34" charset="0"/>
                <a:ea typeface="Times New Roman" panose="02020603050405020304" pitchFamily="18" charset="0"/>
                <a:cs typeface="Cordia New" panose="020B0304020202020204" pitchFamily="34" charset="-34"/>
              </a:rPr>
              <a:t> of many multinational organizations so the number of expats is increasing as well. </a:t>
            </a:r>
          </a:p>
          <a:p>
            <a:pPr indent="457200" algn="just">
              <a:spcAft>
                <a:spcPts val="0"/>
              </a:spcAft>
            </a:pPr>
            <a:r>
              <a:rPr lang="en-US" dirty="0">
                <a:latin typeface="Calibri" panose="020F0502020204030204" pitchFamily="34" charset="0"/>
                <a:ea typeface="Times New Roman" panose="02020603050405020304" pitchFamily="18" charset="0"/>
                <a:cs typeface="Cordia New" panose="020B0304020202020204" pitchFamily="34" charset="-34"/>
              </a:rPr>
              <a:t> </a:t>
            </a:r>
          </a:p>
          <a:p>
            <a:pPr indent="457200" algn="just">
              <a:spcAft>
                <a:spcPts val="0"/>
              </a:spcAft>
            </a:pPr>
            <a:r>
              <a:rPr lang="en-US" dirty="0">
                <a:latin typeface="Calibri" panose="020F0502020204030204" pitchFamily="34" charset="0"/>
                <a:ea typeface="Times New Roman" panose="02020603050405020304" pitchFamily="18" charset="0"/>
                <a:cs typeface="Cordia New" panose="020B0304020202020204" pitchFamily="34" charset="-34"/>
              </a:rPr>
              <a:t>Apart from the number of increasing tourists and expats, the domestic demand has also been increasing as Thai people enjoy spending their time in a cozy and iconic atmosphere. Some cafés position themselves as a co-working space to encourage people to come in and spend times working in their cafés. </a:t>
            </a:r>
          </a:p>
        </p:txBody>
      </p:sp>
      <p:sp>
        <p:nvSpPr>
          <p:cNvPr id="6" name="Rectangle 5">
            <a:extLst>
              <a:ext uri="{FF2B5EF4-FFF2-40B4-BE49-F238E27FC236}">
                <a16:creationId xmlns:a16="http://schemas.microsoft.com/office/drawing/2014/main" id="{1E1DB9A7-32B2-8B44-9576-74C93B97FC56}"/>
              </a:ext>
            </a:extLst>
          </p:cNvPr>
          <p:cNvSpPr/>
          <p:nvPr/>
        </p:nvSpPr>
        <p:spPr>
          <a:xfrm>
            <a:off x="4447215" y="402358"/>
            <a:ext cx="3297569" cy="369332"/>
          </a:xfrm>
          <a:prstGeom prst="rect">
            <a:avLst/>
          </a:prstGeom>
        </p:spPr>
        <p:txBody>
          <a:bodyPr wrap="none">
            <a:spAutoFit/>
          </a:bodyPr>
          <a:lstStyle/>
          <a:p>
            <a:pPr>
              <a:spcAft>
                <a:spcPts val="0"/>
              </a:spcAft>
            </a:pPr>
            <a:r>
              <a:rPr lang="en-US" b="1" dirty="0">
                <a:latin typeface="Calibri" panose="020F0502020204030204" pitchFamily="34" charset="0"/>
                <a:ea typeface="Times New Roman" panose="02020603050405020304" pitchFamily="18" charset="0"/>
                <a:cs typeface="Cordia New" panose="020B0304020202020204" pitchFamily="34" charset="-34"/>
              </a:rPr>
              <a:t>INTRODUCTION AND PROBLEMS</a:t>
            </a:r>
            <a:endParaRPr lang="en-US" dirty="0">
              <a:latin typeface="Calibri" panose="020F0502020204030204" pitchFamily="34" charset="0"/>
              <a:ea typeface="Times New Roman" panose="02020603050405020304" pitchFamily="18" charset="0"/>
              <a:cs typeface="Cordia New" panose="020B0304020202020204" pitchFamily="34" charset="-34"/>
            </a:endParaRPr>
          </a:p>
        </p:txBody>
      </p:sp>
    </p:spTree>
    <p:extLst>
      <p:ext uri="{BB962C8B-B14F-4D97-AF65-F5344CB8AC3E}">
        <p14:creationId xmlns:p14="http://schemas.microsoft.com/office/powerpoint/2010/main" val="1825801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3FA4DB0-0444-BD4B-8419-FD6C5102BF37}"/>
              </a:ext>
            </a:extLst>
          </p:cNvPr>
          <p:cNvSpPr/>
          <p:nvPr/>
        </p:nvSpPr>
        <p:spPr>
          <a:xfrm>
            <a:off x="0" y="0"/>
            <a:ext cx="12192000" cy="117404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CDD247F-E3CE-DE4D-9352-EA7582393553}"/>
              </a:ext>
            </a:extLst>
          </p:cNvPr>
          <p:cNvSpPr/>
          <p:nvPr/>
        </p:nvSpPr>
        <p:spPr>
          <a:xfrm>
            <a:off x="2074905" y="2125148"/>
            <a:ext cx="8042189" cy="3970318"/>
          </a:xfrm>
          <a:prstGeom prst="rect">
            <a:avLst/>
          </a:prstGeom>
        </p:spPr>
        <p:txBody>
          <a:bodyPr wrap="square">
            <a:spAutoFit/>
          </a:bodyPr>
          <a:lstStyle/>
          <a:p>
            <a:r>
              <a:rPr lang="en-US" b="1" dirty="0"/>
              <a:t>1.2 Problem</a:t>
            </a:r>
            <a:endParaRPr lang="en-US" dirty="0"/>
          </a:p>
          <a:p>
            <a:r>
              <a:rPr lang="en-US" b="1" dirty="0"/>
              <a:t> </a:t>
            </a:r>
            <a:endParaRPr lang="en-US" dirty="0"/>
          </a:p>
          <a:p>
            <a:pPr algn="just"/>
            <a:r>
              <a:rPr lang="en-US" b="1" dirty="0"/>
              <a:t>	</a:t>
            </a:r>
            <a:r>
              <a:rPr lang="en-US" dirty="0"/>
              <a:t>Despite the increasing in the demand, many entrepreneurs have seen the opportunities and tried to </a:t>
            </a:r>
            <a:r>
              <a:rPr lang="en-US" dirty="0" err="1"/>
              <a:t>capitalise</a:t>
            </a:r>
            <a:r>
              <a:rPr lang="en-US" dirty="0"/>
              <a:t> it but many has failed. From the opinion of many entrepreneurs, one of the important keys to success in this business is to get the right “location”. Time after time when entrepreneurs quit their jobs and followed their dream </a:t>
            </a:r>
            <a:r>
              <a:rPr lang="en-US" dirty="0" err="1"/>
              <a:t>blindfoldedly</a:t>
            </a:r>
            <a:r>
              <a:rPr lang="en-US" dirty="0"/>
              <a:t>; choose the location which match their personal preference without any research or rational data to back up the decision. For example, an entrepreneur might consider their home area to be a perfect location because he or she assumes that it is a convenient location and there is a lot of demand because there are people traffic in the area. Nonetheless, it might not be the case. Consequently, the businesses did not pan out in the way that they wanted it to be. Thus, without the right location, the dream café could turn in to a nightmare.</a:t>
            </a:r>
          </a:p>
        </p:txBody>
      </p:sp>
      <p:sp>
        <p:nvSpPr>
          <p:cNvPr id="6" name="Rectangle 5">
            <a:extLst>
              <a:ext uri="{FF2B5EF4-FFF2-40B4-BE49-F238E27FC236}">
                <a16:creationId xmlns:a16="http://schemas.microsoft.com/office/drawing/2014/main" id="{1E1DB9A7-32B2-8B44-9576-74C93B97FC56}"/>
              </a:ext>
            </a:extLst>
          </p:cNvPr>
          <p:cNvSpPr/>
          <p:nvPr/>
        </p:nvSpPr>
        <p:spPr>
          <a:xfrm>
            <a:off x="4447215" y="402358"/>
            <a:ext cx="3297569" cy="369332"/>
          </a:xfrm>
          <a:prstGeom prst="rect">
            <a:avLst/>
          </a:prstGeom>
        </p:spPr>
        <p:txBody>
          <a:bodyPr wrap="none">
            <a:spAutoFit/>
          </a:bodyPr>
          <a:lstStyle/>
          <a:p>
            <a:pPr>
              <a:spcAft>
                <a:spcPts val="0"/>
              </a:spcAft>
            </a:pPr>
            <a:r>
              <a:rPr lang="en-US" b="1" dirty="0">
                <a:latin typeface="Calibri" panose="020F0502020204030204" pitchFamily="34" charset="0"/>
                <a:ea typeface="Times New Roman" panose="02020603050405020304" pitchFamily="18" charset="0"/>
                <a:cs typeface="Cordia New" panose="020B0304020202020204" pitchFamily="34" charset="-34"/>
              </a:rPr>
              <a:t>INTRODUCTION AND PROBLEMS</a:t>
            </a:r>
            <a:endParaRPr lang="en-US" dirty="0">
              <a:latin typeface="Calibri" panose="020F0502020204030204" pitchFamily="34" charset="0"/>
              <a:ea typeface="Times New Roman" panose="02020603050405020304" pitchFamily="18" charset="0"/>
              <a:cs typeface="Cordia New" panose="020B0304020202020204" pitchFamily="34" charset="-34"/>
            </a:endParaRPr>
          </a:p>
        </p:txBody>
      </p:sp>
    </p:spTree>
    <p:extLst>
      <p:ext uri="{BB962C8B-B14F-4D97-AF65-F5344CB8AC3E}">
        <p14:creationId xmlns:p14="http://schemas.microsoft.com/office/powerpoint/2010/main" val="1863537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3FA4DB0-0444-BD4B-8419-FD6C5102BF37}"/>
              </a:ext>
            </a:extLst>
          </p:cNvPr>
          <p:cNvSpPr/>
          <p:nvPr/>
        </p:nvSpPr>
        <p:spPr>
          <a:xfrm>
            <a:off x="0" y="0"/>
            <a:ext cx="12192000" cy="117404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CDD247F-E3CE-DE4D-9352-EA7582393553}"/>
              </a:ext>
            </a:extLst>
          </p:cNvPr>
          <p:cNvSpPr/>
          <p:nvPr/>
        </p:nvSpPr>
        <p:spPr>
          <a:xfrm>
            <a:off x="613203" y="2651318"/>
            <a:ext cx="3189073" cy="3693319"/>
          </a:xfrm>
          <a:prstGeom prst="rect">
            <a:avLst/>
          </a:prstGeom>
        </p:spPr>
        <p:txBody>
          <a:bodyPr wrap="square">
            <a:spAutoFit/>
          </a:bodyPr>
          <a:lstStyle/>
          <a:p>
            <a:pPr algn="just"/>
            <a:r>
              <a:rPr lang="en-US" b="1" dirty="0"/>
              <a:t>2.1 Assumption</a:t>
            </a:r>
            <a:endParaRPr lang="en-US" dirty="0"/>
          </a:p>
          <a:p>
            <a:pPr algn="just"/>
            <a:r>
              <a:rPr lang="en-US" b="1" dirty="0"/>
              <a:t> </a:t>
            </a:r>
            <a:endParaRPr lang="en-US" dirty="0"/>
          </a:p>
          <a:p>
            <a:pPr algn="just"/>
            <a:r>
              <a:rPr lang="en-US" dirty="0"/>
              <a:t>Let’s assume that the new café that is about to open is targeting tourists and the perfect location is an area that there will be some tourists with not too intense competitions. Hence, an area which has some attractions but there are not many café would be a perfect location.</a:t>
            </a:r>
          </a:p>
          <a:p>
            <a:pPr algn="just"/>
            <a:r>
              <a:rPr lang="en-US" dirty="0"/>
              <a:t> </a:t>
            </a:r>
          </a:p>
        </p:txBody>
      </p:sp>
      <p:sp>
        <p:nvSpPr>
          <p:cNvPr id="6" name="Rectangle 5">
            <a:extLst>
              <a:ext uri="{FF2B5EF4-FFF2-40B4-BE49-F238E27FC236}">
                <a16:creationId xmlns:a16="http://schemas.microsoft.com/office/drawing/2014/main" id="{1E1DB9A7-32B2-8B44-9576-74C93B97FC56}"/>
              </a:ext>
            </a:extLst>
          </p:cNvPr>
          <p:cNvSpPr/>
          <p:nvPr/>
        </p:nvSpPr>
        <p:spPr>
          <a:xfrm>
            <a:off x="5231532" y="402358"/>
            <a:ext cx="1728935" cy="369332"/>
          </a:xfrm>
          <a:prstGeom prst="rect">
            <a:avLst/>
          </a:prstGeom>
        </p:spPr>
        <p:txBody>
          <a:bodyPr wrap="none">
            <a:spAutoFit/>
          </a:bodyPr>
          <a:lstStyle/>
          <a:p>
            <a:r>
              <a:rPr lang="en-US" b="1" dirty="0"/>
              <a:t>METHODOLOGY</a:t>
            </a:r>
            <a:endParaRPr lang="en-US" dirty="0"/>
          </a:p>
        </p:txBody>
      </p:sp>
      <p:sp>
        <p:nvSpPr>
          <p:cNvPr id="2" name="Rectangle 1">
            <a:extLst>
              <a:ext uri="{FF2B5EF4-FFF2-40B4-BE49-F238E27FC236}">
                <a16:creationId xmlns:a16="http://schemas.microsoft.com/office/drawing/2014/main" id="{C92E6B56-9E1D-6948-9B76-769DDB4F9E63}"/>
              </a:ext>
            </a:extLst>
          </p:cNvPr>
          <p:cNvSpPr/>
          <p:nvPr/>
        </p:nvSpPr>
        <p:spPr>
          <a:xfrm>
            <a:off x="2207740" y="1276359"/>
            <a:ext cx="7909354" cy="923330"/>
          </a:xfrm>
          <a:prstGeom prst="rect">
            <a:avLst/>
          </a:prstGeom>
        </p:spPr>
        <p:txBody>
          <a:bodyPr wrap="square">
            <a:spAutoFit/>
          </a:bodyPr>
          <a:lstStyle/>
          <a:p>
            <a:pPr algn="ctr">
              <a:spcAft>
                <a:spcPts val="0"/>
              </a:spcAft>
            </a:pPr>
            <a:r>
              <a:rPr lang="en-US" b="1" dirty="0">
                <a:latin typeface="Calibri" panose="020F0502020204030204" pitchFamily="34" charset="0"/>
                <a:ea typeface="Times New Roman" panose="02020603050405020304" pitchFamily="18" charset="0"/>
                <a:cs typeface="Cordia New" panose="020B0304020202020204" pitchFamily="34" charset="-34"/>
              </a:rPr>
              <a:t> </a:t>
            </a:r>
            <a:endParaRPr lang="en-US" dirty="0">
              <a:latin typeface="Calibri" panose="020F0502020204030204" pitchFamily="34" charset="0"/>
              <a:ea typeface="Times New Roman" panose="02020603050405020304" pitchFamily="18" charset="0"/>
              <a:cs typeface="Cordia New" panose="020B0304020202020204" pitchFamily="34" charset="-34"/>
            </a:endParaRPr>
          </a:p>
          <a:p>
            <a:pPr algn="ctr">
              <a:spcAft>
                <a:spcPts val="0"/>
              </a:spcAft>
            </a:pPr>
            <a:r>
              <a:rPr lang="en-US" dirty="0">
                <a:latin typeface="Calibri" panose="020F0502020204030204" pitchFamily="34" charset="0"/>
                <a:ea typeface="Times New Roman" panose="02020603050405020304" pitchFamily="18" charset="0"/>
                <a:cs typeface="Cordia New" panose="020B0304020202020204" pitchFamily="34" charset="-34"/>
              </a:rPr>
              <a:t>This study will begin by making assumptions then acquiring needed data and finally </a:t>
            </a:r>
            <a:r>
              <a:rPr lang="en-US" dirty="0" err="1">
                <a:latin typeface="Calibri" panose="020F0502020204030204" pitchFamily="34" charset="0"/>
                <a:ea typeface="Times New Roman" panose="02020603050405020304" pitchFamily="18" charset="0"/>
                <a:cs typeface="Cordia New" panose="020B0304020202020204" pitchFamily="34" charset="-34"/>
              </a:rPr>
              <a:t>analyse</a:t>
            </a:r>
            <a:r>
              <a:rPr lang="en-US" dirty="0">
                <a:latin typeface="Calibri" panose="020F0502020204030204" pitchFamily="34" charset="0"/>
                <a:ea typeface="Times New Roman" panose="02020603050405020304" pitchFamily="18" charset="0"/>
                <a:cs typeface="Cordia New" panose="020B0304020202020204" pitchFamily="34" charset="-34"/>
              </a:rPr>
              <a:t> the data to get information to support the assumptions.</a:t>
            </a:r>
          </a:p>
        </p:txBody>
      </p:sp>
      <p:sp>
        <p:nvSpPr>
          <p:cNvPr id="8" name="Rectangle 7">
            <a:extLst>
              <a:ext uri="{FF2B5EF4-FFF2-40B4-BE49-F238E27FC236}">
                <a16:creationId xmlns:a16="http://schemas.microsoft.com/office/drawing/2014/main" id="{B8C228A4-7538-C742-93EE-BCCF0D97CDE1}"/>
              </a:ext>
            </a:extLst>
          </p:cNvPr>
          <p:cNvSpPr/>
          <p:nvPr/>
        </p:nvSpPr>
        <p:spPr>
          <a:xfrm>
            <a:off x="4522056" y="2651318"/>
            <a:ext cx="3189073" cy="2585323"/>
          </a:xfrm>
          <a:prstGeom prst="rect">
            <a:avLst/>
          </a:prstGeom>
        </p:spPr>
        <p:txBody>
          <a:bodyPr wrap="square">
            <a:spAutoFit/>
          </a:bodyPr>
          <a:lstStyle/>
          <a:p>
            <a:pPr algn="just"/>
            <a:r>
              <a:rPr lang="en-US" b="1" dirty="0"/>
              <a:t>2.2 Data </a:t>
            </a:r>
            <a:endParaRPr lang="en-US" dirty="0"/>
          </a:p>
          <a:p>
            <a:pPr algn="just"/>
            <a:r>
              <a:rPr lang="en-US" b="1" dirty="0"/>
              <a:t>	</a:t>
            </a:r>
            <a:endParaRPr lang="en-US" dirty="0"/>
          </a:p>
          <a:p>
            <a:pPr algn="just"/>
            <a:r>
              <a:rPr lang="en-US" b="1" dirty="0"/>
              <a:t>	</a:t>
            </a:r>
            <a:r>
              <a:rPr lang="en-US" dirty="0"/>
              <a:t>The data needed for this analysis can be acquired from Foursquare via Foursquare API. The example of data that is needed could be the number of cafes and attractions in Bangkok.</a:t>
            </a:r>
          </a:p>
        </p:txBody>
      </p:sp>
      <p:sp>
        <p:nvSpPr>
          <p:cNvPr id="9" name="Rectangle 8">
            <a:extLst>
              <a:ext uri="{FF2B5EF4-FFF2-40B4-BE49-F238E27FC236}">
                <a16:creationId xmlns:a16="http://schemas.microsoft.com/office/drawing/2014/main" id="{A727C813-8B81-6748-B3EE-EF89BE14DA03}"/>
              </a:ext>
            </a:extLst>
          </p:cNvPr>
          <p:cNvSpPr/>
          <p:nvPr/>
        </p:nvSpPr>
        <p:spPr>
          <a:xfrm>
            <a:off x="8430909" y="2651318"/>
            <a:ext cx="3189073" cy="3970318"/>
          </a:xfrm>
          <a:prstGeom prst="rect">
            <a:avLst/>
          </a:prstGeom>
        </p:spPr>
        <p:txBody>
          <a:bodyPr wrap="square">
            <a:spAutoFit/>
          </a:bodyPr>
          <a:lstStyle/>
          <a:p>
            <a:pPr algn="just"/>
            <a:r>
              <a:rPr lang="en-US" b="1" dirty="0"/>
              <a:t>2.3 </a:t>
            </a:r>
            <a:r>
              <a:rPr lang="en-US" b="1" dirty="0" err="1"/>
              <a:t>Analysing</a:t>
            </a:r>
            <a:r>
              <a:rPr lang="en-US" b="1" dirty="0"/>
              <a:t> Data </a:t>
            </a:r>
            <a:endParaRPr lang="en-US" dirty="0"/>
          </a:p>
          <a:p>
            <a:pPr algn="just"/>
            <a:r>
              <a:rPr lang="en-US" dirty="0"/>
              <a:t> </a:t>
            </a:r>
          </a:p>
          <a:p>
            <a:pPr algn="just"/>
            <a:r>
              <a:rPr lang="en-US" dirty="0"/>
              <a:t>	We will try a couple methods to find a perfect location. Firstly, we will use K-Cluster to group the number of cafes to see where the attractions and cafes are clustered the most. Secondly, we use simple numerical operation to see which area has lowest competition by comparing the number of attractions and cafes.</a:t>
            </a:r>
          </a:p>
        </p:txBody>
      </p:sp>
    </p:spTree>
    <p:extLst>
      <p:ext uri="{BB962C8B-B14F-4D97-AF65-F5344CB8AC3E}">
        <p14:creationId xmlns:p14="http://schemas.microsoft.com/office/powerpoint/2010/main" val="4147922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B6A7578-52F7-594D-93B8-274BE4A93F55}"/>
              </a:ext>
            </a:extLst>
          </p:cNvPr>
          <p:cNvPicPr>
            <a:picLocks noChangeAspect="1"/>
          </p:cNvPicPr>
          <p:nvPr/>
        </p:nvPicPr>
        <p:blipFill rotWithShape="1">
          <a:blip r:embed="rId3" cstate="email">
            <a:alphaModFix amt="50000"/>
            <a:extLst>
              <a:ext uri="{28A0092B-C50C-407E-A947-70E740481C1C}">
                <a14:useLocalDpi xmlns:a14="http://schemas.microsoft.com/office/drawing/2010/main"/>
              </a:ext>
            </a:extLst>
          </a:blip>
          <a:srcRect l="-37" r="-37"/>
          <a:stretch/>
        </p:blipFill>
        <p:spPr>
          <a:xfrm>
            <a:off x="0" y="-1"/>
            <a:ext cx="12192000" cy="1174049"/>
          </a:xfrm>
          <a:prstGeom prst="rect">
            <a:avLst/>
          </a:prstGeom>
        </p:spPr>
      </p:pic>
      <p:sp>
        <p:nvSpPr>
          <p:cNvPr id="7" name="Rectangle 6">
            <a:extLst>
              <a:ext uri="{FF2B5EF4-FFF2-40B4-BE49-F238E27FC236}">
                <a16:creationId xmlns:a16="http://schemas.microsoft.com/office/drawing/2014/main" id="{C3FA4DB0-0444-BD4B-8419-FD6C5102BF37}"/>
              </a:ext>
            </a:extLst>
          </p:cNvPr>
          <p:cNvSpPr/>
          <p:nvPr/>
        </p:nvSpPr>
        <p:spPr>
          <a:xfrm>
            <a:off x="0" y="0"/>
            <a:ext cx="12192000" cy="1174049"/>
          </a:xfrm>
          <a:prstGeom prst="rect">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E1DB9A7-32B2-8B44-9576-74C93B97FC56}"/>
              </a:ext>
            </a:extLst>
          </p:cNvPr>
          <p:cNvSpPr/>
          <p:nvPr/>
        </p:nvSpPr>
        <p:spPr>
          <a:xfrm>
            <a:off x="5353649" y="402358"/>
            <a:ext cx="1484702" cy="369332"/>
          </a:xfrm>
          <a:prstGeom prst="rect">
            <a:avLst/>
          </a:prstGeom>
        </p:spPr>
        <p:txBody>
          <a:bodyPr wrap="none">
            <a:spAutoFit/>
          </a:bodyPr>
          <a:lstStyle/>
          <a:p>
            <a:r>
              <a:rPr lang="en-US" b="1" dirty="0"/>
              <a:t>THE MODELS</a:t>
            </a:r>
            <a:r>
              <a:rPr lang="en-US" dirty="0">
                <a:effectLst/>
              </a:rPr>
              <a:t> </a:t>
            </a:r>
            <a:endParaRPr lang="en-US" dirty="0"/>
          </a:p>
        </p:txBody>
      </p:sp>
      <p:sp>
        <p:nvSpPr>
          <p:cNvPr id="10" name="Rectangle 9">
            <a:extLst>
              <a:ext uri="{FF2B5EF4-FFF2-40B4-BE49-F238E27FC236}">
                <a16:creationId xmlns:a16="http://schemas.microsoft.com/office/drawing/2014/main" id="{D3F42BB6-BE61-B944-BE43-187D250788C7}"/>
              </a:ext>
            </a:extLst>
          </p:cNvPr>
          <p:cNvSpPr/>
          <p:nvPr/>
        </p:nvSpPr>
        <p:spPr>
          <a:xfrm>
            <a:off x="391298" y="2623275"/>
            <a:ext cx="3266302" cy="1754326"/>
          </a:xfrm>
          <a:prstGeom prst="rect">
            <a:avLst/>
          </a:prstGeom>
        </p:spPr>
        <p:txBody>
          <a:bodyPr wrap="square">
            <a:spAutoFit/>
          </a:bodyPr>
          <a:lstStyle/>
          <a:p>
            <a:pPr algn="just">
              <a:spcAft>
                <a:spcPts val="0"/>
              </a:spcAft>
            </a:pPr>
            <a:r>
              <a:rPr lang="en-US" dirty="0">
                <a:latin typeface="Calibri" panose="020F0502020204030204" pitchFamily="34" charset="0"/>
                <a:ea typeface="Times New Roman" panose="02020603050405020304" pitchFamily="18" charset="0"/>
                <a:cs typeface="Cordia New" panose="020B0304020202020204" pitchFamily="34" charset="-34"/>
              </a:rPr>
              <a:t>First, let’s see how where the recommended cafés are in the map of Bangkok. We can see that the cafes are more clustered in the </a:t>
            </a:r>
            <a:r>
              <a:rPr lang="en-US" dirty="0" err="1">
                <a:latin typeface="Calibri" panose="020F0502020204030204" pitchFamily="34" charset="0"/>
                <a:ea typeface="Times New Roman" panose="02020603050405020304" pitchFamily="18" charset="0"/>
                <a:cs typeface="Cordia New" panose="020B0304020202020204" pitchFamily="34" charset="-34"/>
              </a:rPr>
              <a:t>centre</a:t>
            </a:r>
            <a:r>
              <a:rPr lang="en-US" dirty="0">
                <a:latin typeface="Calibri" panose="020F0502020204030204" pitchFamily="34" charset="0"/>
                <a:ea typeface="Times New Roman" panose="02020603050405020304" pitchFamily="18" charset="0"/>
                <a:cs typeface="Cordia New" panose="020B0304020202020204" pitchFamily="34" charset="-34"/>
              </a:rPr>
              <a:t> of Bangkok than in the suburb area.</a:t>
            </a:r>
          </a:p>
        </p:txBody>
      </p:sp>
      <p:pic>
        <p:nvPicPr>
          <p:cNvPr id="12" name="Picture 11" descr="A close up of a map&#10;&#10;Description automatically generated">
            <a:extLst>
              <a:ext uri="{FF2B5EF4-FFF2-40B4-BE49-F238E27FC236}">
                <a16:creationId xmlns:a16="http://schemas.microsoft.com/office/drawing/2014/main" id="{00E90A7D-32F2-F549-B420-0538EDE54A2A}"/>
              </a:ext>
            </a:extLst>
          </p:cNvPr>
          <p:cNvPicPr/>
          <p:nvPr/>
        </p:nvPicPr>
        <p:blipFill>
          <a:blip r:embed="rId4" cstate="email">
            <a:extLst>
              <a:ext uri="{28A0092B-C50C-407E-A947-70E740481C1C}">
                <a14:useLocalDpi xmlns:a14="http://schemas.microsoft.com/office/drawing/2010/main"/>
              </a:ext>
            </a:extLst>
          </a:blip>
          <a:stretch>
            <a:fillRect/>
          </a:stretch>
        </p:blipFill>
        <p:spPr>
          <a:xfrm>
            <a:off x="4596714" y="1608702"/>
            <a:ext cx="7405098" cy="4408555"/>
          </a:xfrm>
          <a:prstGeom prst="rect">
            <a:avLst/>
          </a:prstGeom>
        </p:spPr>
      </p:pic>
      <p:sp>
        <p:nvSpPr>
          <p:cNvPr id="11" name="Rectangle 10">
            <a:extLst>
              <a:ext uri="{FF2B5EF4-FFF2-40B4-BE49-F238E27FC236}">
                <a16:creationId xmlns:a16="http://schemas.microsoft.com/office/drawing/2014/main" id="{8B1C474B-01FD-274E-A8FC-88F24AE16626}"/>
              </a:ext>
            </a:extLst>
          </p:cNvPr>
          <p:cNvSpPr/>
          <p:nvPr/>
        </p:nvSpPr>
        <p:spPr>
          <a:xfrm>
            <a:off x="5507345" y="6082578"/>
            <a:ext cx="5583836" cy="369332"/>
          </a:xfrm>
          <a:prstGeom prst="rect">
            <a:avLst/>
          </a:prstGeom>
        </p:spPr>
        <p:txBody>
          <a:bodyPr wrap="none">
            <a:spAutoFit/>
          </a:bodyPr>
          <a:lstStyle/>
          <a:p>
            <a:pPr algn="ctr">
              <a:spcAft>
                <a:spcPts val="0"/>
              </a:spcAft>
            </a:pPr>
            <a:r>
              <a:rPr lang="en-US" dirty="0">
                <a:latin typeface="Calibri" panose="020F0502020204030204" pitchFamily="34" charset="0"/>
                <a:ea typeface="Times New Roman" panose="02020603050405020304" pitchFamily="18" charset="0"/>
                <a:cs typeface="Cordia New" panose="020B0304020202020204" pitchFamily="34" charset="-34"/>
              </a:rPr>
              <a:t>Locations of Foursquare Recommended Cafes in Bangkok.</a:t>
            </a:r>
            <a:endParaRPr lang="en-US" sz="3200" dirty="0">
              <a:effectLst/>
              <a:latin typeface="Calibri" panose="020F0502020204030204" pitchFamily="34" charset="0"/>
              <a:ea typeface="Times New Roman" panose="02020603050405020304" pitchFamily="18" charset="0"/>
              <a:cs typeface="Cordia New" panose="020B0304020202020204" pitchFamily="34" charset="-34"/>
            </a:endParaRPr>
          </a:p>
        </p:txBody>
      </p:sp>
    </p:spTree>
    <p:extLst>
      <p:ext uri="{BB962C8B-B14F-4D97-AF65-F5344CB8AC3E}">
        <p14:creationId xmlns:p14="http://schemas.microsoft.com/office/powerpoint/2010/main" val="1442094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B6A7578-52F7-594D-93B8-274BE4A93F55}"/>
              </a:ext>
            </a:extLst>
          </p:cNvPr>
          <p:cNvPicPr>
            <a:picLocks noChangeAspect="1"/>
          </p:cNvPicPr>
          <p:nvPr/>
        </p:nvPicPr>
        <p:blipFill rotWithShape="1">
          <a:blip r:embed="rId3" cstate="email">
            <a:alphaModFix amt="50000"/>
            <a:extLst>
              <a:ext uri="{28A0092B-C50C-407E-A947-70E740481C1C}">
                <a14:useLocalDpi xmlns:a14="http://schemas.microsoft.com/office/drawing/2010/main"/>
              </a:ext>
            </a:extLst>
          </a:blip>
          <a:srcRect l="-37" r="-37"/>
          <a:stretch/>
        </p:blipFill>
        <p:spPr>
          <a:xfrm>
            <a:off x="0" y="-1"/>
            <a:ext cx="12192000" cy="1174049"/>
          </a:xfrm>
          <a:prstGeom prst="rect">
            <a:avLst/>
          </a:prstGeom>
        </p:spPr>
      </p:pic>
      <p:sp>
        <p:nvSpPr>
          <p:cNvPr id="7" name="Rectangle 6">
            <a:extLst>
              <a:ext uri="{FF2B5EF4-FFF2-40B4-BE49-F238E27FC236}">
                <a16:creationId xmlns:a16="http://schemas.microsoft.com/office/drawing/2014/main" id="{C3FA4DB0-0444-BD4B-8419-FD6C5102BF37}"/>
              </a:ext>
            </a:extLst>
          </p:cNvPr>
          <p:cNvSpPr/>
          <p:nvPr/>
        </p:nvSpPr>
        <p:spPr>
          <a:xfrm>
            <a:off x="0" y="0"/>
            <a:ext cx="12192000" cy="1174049"/>
          </a:xfrm>
          <a:prstGeom prst="rect">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E1DB9A7-32B2-8B44-9576-74C93B97FC56}"/>
              </a:ext>
            </a:extLst>
          </p:cNvPr>
          <p:cNvSpPr/>
          <p:nvPr/>
        </p:nvSpPr>
        <p:spPr>
          <a:xfrm>
            <a:off x="5353649" y="402358"/>
            <a:ext cx="1484702" cy="369332"/>
          </a:xfrm>
          <a:prstGeom prst="rect">
            <a:avLst/>
          </a:prstGeom>
        </p:spPr>
        <p:txBody>
          <a:bodyPr wrap="none">
            <a:spAutoFit/>
          </a:bodyPr>
          <a:lstStyle/>
          <a:p>
            <a:r>
              <a:rPr lang="en-US" b="1" dirty="0"/>
              <a:t>THE MODELS</a:t>
            </a:r>
            <a:r>
              <a:rPr lang="en-US" dirty="0">
                <a:effectLst/>
              </a:rPr>
              <a:t> </a:t>
            </a:r>
            <a:endParaRPr lang="en-US" dirty="0"/>
          </a:p>
        </p:txBody>
      </p:sp>
      <p:sp>
        <p:nvSpPr>
          <p:cNvPr id="10" name="Rectangle 9">
            <a:extLst>
              <a:ext uri="{FF2B5EF4-FFF2-40B4-BE49-F238E27FC236}">
                <a16:creationId xmlns:a16="http://schemas.microsoft.com/office/drawing/2014/main" id="{D3F42BB6-BE61-B944-BE43-187D250788C7}"/>
              </a:ext>
            </a:extLst>
          </p:cNvPr>
          <p:cNvSpPr/>
          <p:nvPr/>
        </p:nvSpPr>
        <p:spPr>
          <a:xfrm>
            <a:off x="391298" y="2623275"/>
            <a:ext cx="2908493" cy="1754326"/>
          </a:xfrm>
          <a:prstGeom prst="rect">
            <a:avLst/>
          </a:prstGeom>
        </p:spPr>
        <p:txBody>
          <a:bodyPr wrap="square">
            <a:spAutoFit/>
          </a:bodyPr>
          <a:lstStyle/>
          <a:p>
            <a:pPr algn="just"/>
            <a:r>
              <a:rPr lang="en-US" dirty="0"/>
              <a:t>Then, we can use the k-cluster to segment the cafés by its coordinates. The result from the model is the following figure. In this model, the </a:t>
            </a:r>
            <a:r>
              <a:rPr lang="en-US" b="1" dirty="0"/>
              <a:t>number of K is 12</a:t>
            </a:r>
          </a:p>
        </p:txBody>
      </p:sp>
      <p:pic>
        <p:nvPicPr>
          <p:cNvPr id="12" name="Picture 11">
            <a:extLst>
              <a:ext uri="{FF2B5EF4-FFF2-40B4-BE49-F238E27FC236}">
                <a16:creationId xmlns:a16="http://schemas.microsoft.com/office/drawing/2014/main" id="{00E90A7D-32F2-F549-B420-0538EDE54A2A}"/>
              </a:ext>
            </a:extLst>
          </p:cNvPr>
          <p:cNvPicPr/>
          <p:nvPr/>
        </p:nvPicPr>
        <p:blipFill>
          <a:blip r:embed="rId4"/>
          <a:srcRect/>
          <a:stretch/>
        </p:blipFill>
        <p:spPr>
          <a:xfrm>
            <a:off x="4596714" y="1609702"/>
            <a:ext cx="7405098" cy="4406554"/>
          </a:xfrm>
          <a:prstGeom prst="rect">
            <a:avLst/>
          </a:prstGeom>
        </p:spPr>
      </p:pic>
      <p:sp>
        <p:nvSpPr>
          <p:cNvPr id="11" name="Rectangle 10">
            <a:extLst>
              <a:ext uri="{FF2B5EF4-FFF2-40B4-BE49-F238E27FC236}">
                <a16:creationId xmlns:a16="http://schemas.microsoft.com/office/drawing/2014/main" id="{8B1C474B-01FD-274E-A8FC-88F24AE16626}"/>
              </a:ext>
            </a:extLst>
          </p:cNvPr>
          <p:cNvSpPr/>
          <p:nvPr/>
        </p:nvSpPr>
        <p:spPr>
          <a:xfrm>
            <a:off x="5580377" y="6082577"/>
            <a:ext cx="5437771" cy="369332"/>
          </a:xfrm>
          <a:prstGeom prst="rect">
            <a:avLst/>
          </a:prstGeom>
        </p:spPr>
        <p:txBody>
          <a:bodyPr wrap="none">
            <a:spAutoFit/>
          </a:bodyPr>
          <a:lstStyle/>
          <a:p>
            <a:r>
              <a:rPr lang="en-US" dirty="0"/>
              <a:t>Clusters of Foursquare Recommended Cafes in Bangkok.</a:t>
            </a:r>
          </a:p>
        </p:txBody>
      </p:sp>
    </p:spTree>
    <p:extLst>
      <p:ext uri="{BB962C8B-B14F-4D97-AF65-F5344CB8AC3E}">
        <p14:creationId xmlns:p14="http://schemas.microsoft.com/office/powerpoint/2010/main" val="1345842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B6A7578-52F7-594D-93B8-274BE4A93F55}"/>
              </a:ext>
            </a:extLst>
          </p:cNvPr>
          <p:cNvPicPr>
            <a:picLocks noChangeAspect="1"/>
          </p:cNvPicPr>
          <p:nvPr/>
        </p:nvPicPr>
        <p:blipFill rotWithShape="1">
          <a:blip r:embed="rId3" cstate="email">
            <a:alphaModFix amt="50000"/>
            <a:extLst>
              <a:ext uri="{28A0092B-C50C-407E-A947-70E740481C1C}">
                <a14:useLocalDpi xmlns:a14="http://schemas.microsoft.com/office/drawing/2010/main"/>
              </a:ext>
            </a:extLst>
          </a:blip>
          <a:srcRect l="-37" r="-37"/>
          <a:stretch/>
        </p:blipFill>
        <p:spPr>
          <a:xfrm>
            <a:off x="0" y="-1"/>
            <a:ext cx="12192000" cy="1174049"/>
          </a:xfrm>
          <a:prstGeom prst="rect">
            <a:avLst/>
          </a:prstGeom>
        </p:spPr>
      </p:pic>
      <p:sp>
        <p:nvSpPr>
          <p:cNvPr id="7" name="Rectangle 6">
            <a:extLst>
              <a:ext uri="{FF2B5EF4-FFF2-40B4-BE49-F238E27FC236}">
                <a16:creationId xmlns:a16="http://schemas.microsoft.com/office/drawing/2014/main" id="{C3FA4DB0-0444-BD4B-8419-FD6C5102BF37}"/>
              </a:ext>
            </a:extLst>
          </p:cNvPr>
          <p:cNvSpPr/>
          <p:nvPr/>
        </p:nvSpPr>
        <p:spPr>
          <a:xfrm>
            <a:off x="0" y="0"/>
            <a:ext cx="12192000" cy="1174049"/>
          </a:xfrm>
          <a:prstGeom prst="rect">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E1DB9A7-32B2-8B44-9576-74C93B97FC56}"/>
              </a:ext>
            </a:extLst>
          </p:cNvPr>
          <p:cNvSpPr/>
          <p:nvPr/>
        </p:nvSpPr>
        <p:spPr>
          <a:xfrm>
            <a:off x="5353649" y="402358"/>
            <a:ext cx="1484702" cy="369332"/>
          </a:xfrm>
          <a:prstGeom prst="rect">
            <a:avLst/>
          </a:prstGeom>
        </p:spPr>
        <p:txBody>
          <a:bodyPr wrap="none">
            <a:spAutoFit/>
          </a:bodyPr>
          <a:lstStyle/>
          <a:p>
            <a:r>
              <a:rPr lang="en-US" b="1" dirty="0"/>
              <a:t>THE MODELS</a:t>
            </a:r>
            <a:r>
              <a:rPr lang="en-US" dirty="0">
                <a:effectLst/>
              </a:rPr>
              <a:t> </a:t>
            </a:r>
            <a:endParaRPr lang="en-US" dirty="0"/>
          </a:p>
        </p:txBody>
      </p:sp>
      <p:sp>
        <p:nvSpPr>
          <p:cNvPr id="10" name="Rectangle 9">
            <a:extLst>
              <a:ext uri="{FF2B5EF4-FFF2-40B4-BE49-F238E27FC236}">
                <a16:creationId xmlns:a16="http://schemas.microsoft.com/office/drawing/2014/main" id="{D3F42BB6-BE61-B944-BE43-187D250788C7}"/>
              </a:ext>
            </a:extLst>
          </p:cNvPr>
          <p:cNvSpPr/>
          <p:nvPr/>
        </p:nvSpPr>
        <p:spPr>
          <a:xfrm>
            <a:off x="391298" y="2706849"/>
            <a:ext cx="3743380" cy="2031325"/>
          </a:xfrm>
          <a:prstGeom prst="rect">
            <a:avLst/>
          </a:prstGeom>
        </p:spPr>
        <p:txBody>
          <a:bodyPr wrap="square">
            <a:spAutoFit/>
          </a:bodyPr>
          <a:lstStyle/>
          <a:p>
            <a:pPr algn="just"/>
            <a:r>
              <a:rPr lang="en-US" dirty="0"/>
              <a:t>To be understand each cluster more clearly. Take a look at the following table, we will see the number of cafes in each cluster so we know which clusters have higher number of cafes. Furthermore, we can see the list of cafes in each cluster as well.</a:t>
            </a:r>
          </a:p>
        </p:txBody>
      </p:sp>
      <p:sp>
        <p:nvSpPr>
          <p:cNvPr id="11" name="Rectangle 10">
            <a:extLst>
              <a:ext uri="{FF2B5EF4-FFF2-40B4-BE49-F238E27FC236}">
                <a16:creationId xmlns:a16="http://schemas.microsoft.com/office/drawing/2014/main" id="{8B1C474B-01FD-274E-A8FC-88F24AE16626}"/>
              </a:ext>
            </a:extLst>
          </p:cNvPr>
          <p:cNvSpPr/>
          <p:nvPr/>
        </p:nvSpPr>
        <p:spPr>
          <a:xfrm>
            <a:off x="6590016" y="6270973"/>
            <a:ext cx="3255250" cy="369332"/>
          </a:xfrm>
          <a:prstGeom prst="rect">
            <a:avLst/>
          </a:prstGeom>
        </p:spPr>
        <p:txBody>
          <a:bodyPr wrap="none">
            <a:spAutoFit/>
          </a:bodyPr>
          <a:lstStyle/>
          <a:p>
            <a:r>
              <a:rPr lang="en-US" dirty="0"/>
              <a:t>Number Of Cafes In Each Cluster.</a:t>
            </a:r>
          </a:p>
        </p:txBody>
      </p:sp>
      <p:pic>
        <p:nvPicPr>
          <p:cNvPr id="8" name="Picture 7" descr="A screenshot of a cell phone&#10;&#10;Description automatically generated">
            <a:extLst>
              <a:ext uri="{FF2B5EF4-FFF2-40B4-BE49-F238E27FC236}">
                <a16:creationId xmlns:a16="http://schemas.microsoft.com/office/drawing/2014/main" id="{3DAD76BC-4B3D-CC43-AEF4-7F4EC866A922}"/>
              </a:ext>
            </a:extLst>
          </p:cNvPr>
          <p:cNvPicPr/>
          <p:nvPr/>
        </p:nvPicPr>
        <p:blipFill>
          <a:blip r:embed="rId4" cstate="email">
            <a:extLst>
              <a:ext uri="{28A0092B-C50C-407E-A947-70E740481C1C}">
                <a14:useLocalDpi xmlns:a14="http://schemas.microsoft.com/office/drawing/2010/main"/>
              </a:ext>
            </a:extLst>
          </a:blip>
          <a:stretch>
            <a:fillRect/>
          </a:stretch>
        </p:blipFill>
        <p:spPr>
          <a:xfrm>
            <a:off x="6403087" y="1252727"/>
            <a:ext cx="3629109" cy="4939568"/>
          </a:xfrm>
          <a:prstGeom prst="rect">
            <a:avLst/>
          </a:prstGeom>
        </p:spPr>
      </p:pic>
    </p:spTree>
    <p:extLst>
      <p:ext uri="{BB962C8B-B14F-4D97-AF65-F5344CB8AC3E}">
        <p14:creationId xmlns:p14="http://schemas.microsoft.com/office/powerpoint/2010/main" val="2935308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B6A7578-52F7-594D-93B8-274BE4A93F55}"/>
              </a:ext>
            </a:extLst>
          </p:cNvPr>
          <p:cNvPicPr>
            <a:picLocks noChangeAspect="1"/>
          </p:cNvPicPr>
          <p:nvPr/>
        </p:nvPicPr>
        <p:blipFill rotWithShape="1">
          <a:blip r:embed="rId3" cstate="email">
            <a:alphaModFix amt="50000"/>
            <a:extLst>
              <a:ext uri="{28A0092B-C50C-407E-A947-70E740481C1C}">
                <a14:useLocalDpi xmlns:a14="http://schemas.microsoft.com/office/drawing/2010/main"/>
              </a:ext>
            </a:extLst>
          </a:blip>
          <a:srcRect l="-37" r="-37"/>
          <a:stretch/>
        </p:blipFill>
        <p:spPr>
          <a:xfrm>
            <a:off x="0" y="-1"/>
            <a:ext cx="12192000" cy="1174049"/>
          </a:xfrm>
          <a:prstGeom prst="rect">
            <a:avLst/>
          </a:prstGeom>
        </p:spPr>
      </p:pic>
      <p:sp>
        <p:nvSpPr>
          <p:cNvPr id="7" name="Rectangle 6">
            <a:extLst>
              <a:ext uri="{FF2B5EF4-FFF2-40B4-BE49-F238E27FC236}">
                <a16:creationId xmlns:a16="http://schemas.microsoft.com/office/drawing/2014/main" id="{C3FA4DB0-0444-BD4B-8419-FD6C5102BF37}"/>
              </a:ext>
            </a:extLst>
          </p:cNvPr>
          <p:cNvSpPr/>
          <p:nvPr/>
        </p:nvSpPr>
        <p:spPr>
          <a:xfrm>
            <a:off x="0" y="0"/>
            <a:ext cx="12192000" cy="1174049"/>
          </a:xfrm>
          <a:prstGeom prst="rect">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E1DB9A7-32B2-8B44-9576-74C93B97FC56}"/>
              </a:ext>
            </a:extLst>
          </p:cNvPr>
          <p:cNvSpPr/>
          <p:nvPr/>
        </p:nvSpPr>
        <p:spPr>
          <a:xfrm>
            <a:off x="5353649" y="402358"/>
            <a:ext cx="1484702" cy="369332"/>
          </a:xfrm>
          <a:prstGeom prst="rect">
            <a:avLst/>
          </a:prstGeom>
        </p:spPr>
        <p:txBody>
          <a:bodyPr wrap="none">
            <a:spAutoFit/>
          </a:bodyPr>
          <a:lstStyle/>
          <a:p>
            <a:r>
              <a:rPr lang="en-US" b="1" dirty="0"/>
              <a:t>THE MODELS</a:t>
            </a:r>
            <a:r>
              <a:rPr lang="en-US" dirty="0">
                <a:effectLst/>
              </a:rPr>
              <a:t> </a:t>
            </a:r>
            <a:endParaRPr lang="en-US" dirty="0"/>
          </a:p>
        </p:txBody>
      </p:sp>
      <p:sp>
        <p:nvSpPr>
          <p:cNvPr id="11" name="Rectangle 10">
            <a:extLst>
              <a:ext uri="{FF2B5EF4-FFF2-40B4-BE49-F238E27FC236}">
                <a16:creationId xmlns:a16="http://schemas.microsoft.com/office/drawing/2014/main" id="{8B1C474B-01FD-274E-A8FC-88F24AE16626}"/>
              </a:ext>
            </a:extLst>
          </p:cNvPr>
          <p:cNvSpPr/>
          <p:nvPr/>
        </p:nvSpPr>
        <p:spPr>
          <a:xfrm>
            <a:off x="3600958" y="6434527"/>
            <a:ext cx="4990084" cy="369332"/>
          </a:xfrm>
          <a:prstGeom prst="rect">
            <a:avLst/>
          </a:prstGeom>
        </p:spPr>
        <p:txBody>
          <a:bodyPr wrap="none">
            <a:spAutoFit/>
          </a:bodyPr>
          <a:lstStyle/>
          <a:p>
            <a:r>
              <a:rPr lang="en-US" dirty="0"/>
              <a:t>List of Foursquare Recommended Cafes in Cluster 1</a:t>
            </a:r>
          </a:p>
        </p:txBody>
      </p:sp>
      <p:pic>
        <p:nvPicPr>
          <p:cNvPr id="9" name="Picture 8" descr="A close up of a piece of paper&#10;&#10;Description automatically generated">
            <a:extLst>
              <a:ext uri="{FF2B5EF4-FFF2-40B4-BE49-F238E27FC236}">
                <a16:creationId xmlns:a16="http://schemas.microsoft.com/office/drawing/2014/main" id="{02BA548D-1637-2E40-8FB7-CAF050ECA923}"/>
              </a:ext>
            </a:extLst>
          </p:cNvPr>
          <p:cNvPicPr/>
          <p:nvPr/>
        </p:nvPicPr>
        <p:blipFill>
          <a:blip r:embed="rId4" cstate="email">
            <a:extLst>
              <a:ext uri="{28A0092B-C50C-407E-A947-70E740481C1C}">
                <a14:useLocalDpi xmlns:a14="http://schemas.microsoft.com/office/drawing/2010/main"/>
              </a:ext>
            </a:extLst>
          </a:blip>
          <a:stretch>
            <a:fillRect/>
          </a:stretch>
        </p:blipFill>
        <p:spPr>
          <a:xfrm>
            <a:off x="2158265" y="1337601"/>
            <a:ext cx="7875470" cy="4933374"/>
          </a:xfrm>
          <a:prstGeom prst="rect">
            <a:avLst/>
          </a:prstGeom>
        </p:spPr>
      </p:pic>
    </p:spTree>
    <p:extLst>
      <p:ext uri="{BB962C8B-B14F-4D97-AF65-F5344CB8AC3E}">
        <p14:creationId xmlns:p14="http://schemas.microsoft.com/office/powerpoint/2010/main" val="1425526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B6A7578-52F7-594D-93B8-274BE4A93F55}"/>
              </a:ext>
            </a:extLst>
          </p:cNvPr>
          <p:cNvPicPr>
            <a:picLocks noChangeAspect="1"/>
          </p:cNvPicPr>
          <p:nvPr/>
        </p:nvPicPr>
        <p:blipFill rotWithShape="1">
          <a:blip r:embed="rId3" cstate="email">
            <a:alphaModFix amt="50000"/>
            <a:extLst>
              <a:ext uri="{28A0092B-C50C-407E-A947-70E740481C1C}">
                <a14:useLocalDpi xmlns:a14="http://schemas.microsoft.com/office/drawing/2010/main"/>
              </a:ext>
            </a:extLst>
          </a:blip>
          <a:srcRect l="-37" r="-37"/>
          <a:stretch/>
        </p:blipFill>
        <p:spPr>
          <a:xfrm>
            <a:off x="0" y="-1"/>
            <a:ext cx="12192000" cy="1174049"/>
          </a:xfrm>
          <a:prstGeom prst="rect">
            <a:avLst/>
          </a:prstGeom>
        </p:spPr>
      </p:pic>
      <p:sp>
        <p:nvSpPr>
          <p:cNvPr id="7" name="Rectangle 6">
            <a:extLst>
              <a:ext uri="{FF2B5EF4-FFF2-40B4-BE49-F238E27FC236}">
                <a16:creationId xmlns:a16="http://schemas.microsoft.com/office/drawing/2014/main" id="{C3FA4DB0-0444-BD4B-8419-FD6C5102BF37}"/>
              </a:ext>
            </a:extLst>
          </p:cNvPr>
          <p:cNvSpPr/>
          <p:nvPr/>
        </p:nvSpPr>
        <p:spPr>
          <a:xfrm>
            <a:off x="0" y="0"/>
            <a:ext cx="12192000" cy="1174049"/>
          </a:xfrm>
          <a:prstGeom prst="rect">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E1DB9A7-32B2-8B44-9576-74C93B97FC56}"/>
              </a:ext>
            </a:extLst>
          </p:cNvPr>
          <p:cNvSpPr/>
          <p:nvPr/>
        </p:nvSpPr>
        <p:spPr>
          <a:xfrm>
            <a:off x="5353649" y="402358"/>
            <a:ext cx="1484702" cy="369332"/>
          </a:xfrm>
          <a:prstGeom prst="rect">
            <a:avLst/>
          </a:prstGeom>
        </p:spPr>
        <p:txBody>
          <a:bodyPr wrap="none">
            <a:spAutoFit/>
          </a:bodyPr>
          <a:lstStyle/>
          <a:p>
            <a:r>
              <a:rPr lang="en-US" b="1" dirty="0"/>
              <a:t>THE MODELS</a:t>
            </a:r>
            <a:r>
              <a:rPr lang="en-US" dirty="0">
                <a:effectLst/>
              </a:rPr>
              <a:t> </a:t>
            </a:r>
            <a:endParaRPr lang="en-US" dirty="0"/>
          </a:p>
        </p:txBody>
      </p:sp>
      <p:sp>
        <p:nvSpPr>
          <p:cNvPr id="10" name="Rectangle 9">
            <a:extLst>
              <a:ext uri="{FF2B5EF4-FFF2-40B4-BE49-F238E27FC236}">
                <a16:creationId xmlns:a16="http://schemas.microsoft.com/office/drawing/2014/main" id="{D3F42BB6-BE61-B944-BE43-187D250788C7}"/>
              </a:ext>
            </a:extLst>
          </p:cNvPr>
          <p:cNvSpPr/>
          <p:nvPr/>
        </p:nvSpPr>
        <p:spPr>
          <a:xfrm>
            <a:off x="391298" y="2104819"/>
            <a:ext cx="3743380" cy="3416320"/>
          </a:xfrm>
          <a:prstGeom prst="rect">
            <a:avLst/>
          </a:prstGeom>
        </p:spPr>
        <p:txBody>
          <a:bodyPr wrap="square">
            <a:spAutoFit/>
          </a:bodyPr>
          <a:lstStyle/>
          <a:p>
            <a:pPr algn="just"/>
            <a:r>
              <a:rPr lang="en-US" dirty="0"/>
              <a:t>We can repeat the process and also see the locations and clusters of the attractions in Bangkok. In the following figure, you will see the location of attractions and cafes in the same map and we can visually identify the area that has many attractions but less cafes because it is the intention of this study. A big circle with black outline represents an attraction while the small circles represent cafes.</a:t>
            </a:r>
          </a:p>
        </p:txBody>
      </p:sp>
      <p:pic>
        <p:nvPicPr>
          <p:cNvPr id="12" name="Picture 11">
            <a:extLst>
              <a:ext uri="{FF2B5EF4-FFF2-40B4-BE49-F238E27FC236}">
                <a16:creationId xmlns:a16="http://schemas.microsoft.com/office/drawing/2014/main" id="{00E90A7D-32F2-F549-B420-0538EDE54A2A}"/>
              </a:ext>
            </a:extLst>
          </p:cNvPr>
          <p:cNvPicPr/>
          <p:nvPr/>
        </p:nvPicPr>
        <p:blipFill>
          <a:blip r:embed="rId4"/>
          <a:srcRect/>
          <a:stretch/>
        </p:blipFill>
        <p:spPr>
          <a:xfrm>
            <a:off x="4623143" y="1609702"/>
            <a:ext cx="7352239" cy="4406554"/>
          </a:xfrm>
          <a:prstGeom prst="rect">
            <a:avLst/>
          </a:prstGeom>
        </p:spPr>
      </p:pic>
      <p:sp>
        <p:nvSpPr>
          <p:cNvPr id="11" name="Rectangle 10">
            <a:extLst>
              <a:ext uri="{FF2B5EF4-FFF2-40B4-BE49-F238E27FC236}">
                <a16:creationId xmlns:a16="http://schemas.microsoft.com/office/drawing/2014/main" id="{8B1C474B-01FD-274E-A8FC-88F24AE16626}"/>
              </a:ext>
            </a:extLst>
          </p:cNvPr>
          <p:cNvSpPr/>
          <p:nvPr/>
        </p:nvSpPr>
        <p:spPr>
          <a:xfrm>
            <a:off x="4764864" y="6082577"/>
            <a:ext cx="7068795" cy="369332"/>
          </a:xfrm>
          <a:prstGeom prst="rect">
            <a:avLst/>
          </a:prstGeom>
        </p:spPr>
        <p:txBody>
          <a:bodyPr wrap="none">
            <a:spAutoFit/>
          </a:bodyPr>
          <a:lstStyle/>
          <a:p>
            <a:r>
              <a:rPr lang="en-US" dirty="0"/>
              <a:t>Locations of Foursquare Recommended Cafes and Attractions in Bangkok.</a:t>
            </a:r>
          </a:p>
        </p:txBody>
      </p:sp>
    </p:spTree>
    <p:extLst>
      <p:ext uri="{BB962C8B-B14F-4D97-AF65-F5344CB8AC3E}">
        <p14:creationId xmlns:p14="http://schemas.microsoft.com/office/powerpoint/2010/main" val="18293415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TotalTime>
  <Words>592</Words>
  <Application>Microsoft Macintosh PowerPoint</Application>
  <PresentationFormat>Widescreen</PresentationFormat>
  <Paragraphs>67</Paragraphs>
  <Slides>16</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AA4892</dc:creator>
  <cp:keywords/>
  <dc:description/>
  <cp:lastModifiedBy>AA4892</cp:lastModifiedBy>
  <cp:revision>5</cp:revision>
  <cp:lastPrinted>2020-05-16T06:33:53Z</cp:lastPrinted>
  <dcterms:created xsi:type="dcterms:W3CDTF">2020-05-16T06:08:11Z</dcterms:created>
  <dcterms:modified xsi:type="dcterms:W3CDTF">2020-05-16T06:33:58Z</dcterms:modified>
  <cp:category/>
</cp:coreProperties>
</file>